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 autoAdjust="0"/>
  </p:normalViewPr>
  <p:slideViewPr>
    <p:cSldViewPr snapToGrid="0">
      <p:cViewPr>
        <p:scale>
          <a:sx n="84" d="100"/>
          <a:sy n="84" d="100"/>
        </p:scale>
        <p:origin x="-918" y="-7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316083126776648"/>
          <c:y val="4.617083151207034E-2"/>
          <c:w val="0.61096372284650402"/>
          <c:h val="0.7684192189886627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оценка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655356056935049E-3"/>
                  <c:y val="1.646312454548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207585213506435E-2"/>
                  <c:y val="1.317049963638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Налоговый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72.400000000000006</c:v>
                </c:pt>
                <c:pt idx="1">
                  <c:v>24.4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проект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000665706389558E-2"/>
                  <c:y val="-2.634099927277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84354393880296E-2"/>
                  <c:y val="-4.779639274333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517631620986982E-2"/>
                  <c:y val="9.8778747272889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Налоговый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72.8</c:v>
                </c:pt>
                <c:pt idx="1">
                  <c:v>24.4</c:v>
                </c:pt>
                <c:pt idx="2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7856640"/>
        <c:axId val="197874816"/>
        <c:axId val="0"/>
      </c:bar3DChart>
      <c:catAx>
        <c:axId val="197856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540" b="1" i="1" baseline="0"/>
            </a:pPr>
            <a:endParaRPr lang="ru-RU"/>
          </a:p>
        </c:txPr>
        <c:crossAx val="197874816"/>
        <c:crosses val="autoZero"/>
        <c:auto val="1"/>
        <c:lblAlgn val="ctr"/>
        <c:lblOffset val="100"/>
        <c:noMultiLvlLbl val="0"/>
      </c:catAx>
      <c:valAx>
        <c:axId val="197874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600" baseline="0"/>
            </a:pPr>
            <a:endParaRPr lang="ru-RU"/>
          </a:p>
        </c:txPr>
        <c:crossAx val="19785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19661425540907"/>
          <c:y val="0"/>
          <c:w val="0.11680338910600241"/>
          <c:h val="0.487458339868891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Собственные </a:t>
            </a:r>
            <a:r>
              <a:rPr lang="ru-RU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доходы- 7393,8 тысяч рублей</a:t>
            </a: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в том числе:</a:t>
            </a:r>
            <a:endParaRPr lang="ru-RU" dirty="0"/>
          </a:p>
        </c:rich>
      </c:tx>
      <c:layout/>
      <c:overlay val="0"/>
      <c:spPr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07-4F9C-84F6-39D8F89CC7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07-4F9C-84F6-39D8F89CC7B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07-4F9C-84F6-39D8F89CC7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07-4F9C-84F6-39D8F89CC7BF}"/>
              </c:ext>
            </c:extLst>
          </c:dPt>
          <c:dLbls>
            <c:dLbl>
              <c:idx val="0"/>
              <c:layout>
                <c:manualLayout>
                  <c:x val="-9.0825131233595799E-2"/>
                  <c:y val="6.94562095510103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3280,50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1749,1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825,4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3567561867266559E-2"/>
                  <c:y val="8.27977020741198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670,6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07-4F9C-84F6-39D8F89CC7BF}"/>
                </c:ext>
              </c:extLst>
            </c:dLbl>
            <c:dLbl>
              <c:idx val="4"/>
              <c:layout>
                <c:manualLayout>
                  <c:x val="9.2076654480689857E-2"/>
                  <c:y val="0.217928104332872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12,1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07-4F9C-84F6-39D8F89CC7BF}"/>
                </c:ext>
              </c:extLst>
            </c:dLbl>
            <c:dLbl>
              <c:idx val="5"/>
              <c:layout>
                <c:manualLayout>
                  <c:x val="4.8562874953130802E-2"/>
                  <c:y val="0.130804500907119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756,1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Налоги при применении особых  режимов налогооблажения</c:v>
                </c:pt>
                <c:pt idx="4">
                  <c:v>прочие налоговые доходы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3280.5</c:v>
                </c:pt>
                <c:pt idx="1">
                  <c:v>1749.1</c:v>
                </c:pt>
                <c:pt idx="2">
                  <c:v>825.4</c:v>
                </c:pt>
                <c:pt idx="3">
                  <c:v>670.6</c:v>
                </c:pt>
                <c:pt idx="4">
                  <c:v>112.1</c:v>
                </c:pt>
                <c:pt idx="5">
                  <c:v>756.1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07-4F9C-84F6-39D8F89CC7B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Безвозмездные </a:t>
            </a:r>
            <a:r>
              <a:rPr lang="ru-RU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поступления 19801,4 </a:t>
            </a:r>
            <a:r>
              <a:rPr lang="ru-RU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тысяч рублей</a:t>
            </a:r>
            <a:endParaRPr lang="ru-RU"/>
          </a:p>
        </c:rich>
      </c:tx>
      <c:layout/>
      <c:overlay val="0"/>
      <c:spPr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CDB-49B8-845E-4CB08826FB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DB-49B8-845E-4CB08826FB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18207,6</a:t>
                    </a:r>
                  </a:p>
                  <a:p>
                    <a:r>
                      <a:rPr lang="ru-RU" smtClean="0"/>
                      <a:t>92%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3592379211399717E-2"/>
                  <c:y val="0.116322867049026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1112,9</a:t>
                    </a:r>
                  </a:p>
                  <a:p>
                    <a:r>
                      <a:rPr lang="ru-RU" dirty="0" smtClean="0"/>
                      <a:t>5,6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DB-49B8-845E-4CB08826FB87}"/>
                </c:ext>
              </c:extLst>
            </c:dLbl>
            <c:dLbl>
              <c:idx val="2"/>
              <c:layout>
                <c:manualLayout>
                  <c:x val="7.04594799103965E-2"/>
                  <c:y val="5.32455202358964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100,0</a:t>
                    </a:r>
                  </a:p>
                  <a:p>
                    <a:r>
                      <a:rPr lang="ru-RU" dirty="0" smtClean="0"/>
                      <a:t>0,5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380,9</a:t>
                    </a:r>
                    <a:r>
                      <a:rPr lang="en-US" dirty="0" smtClean="0"/>
                      <a:t>;</a:t>
                    </a:r>
                    <a:endParaRPr lang="ru-RU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1,9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  ЧАЭС</c:v>
                </c:pt>
                <c:pt idx="2">
                  <c:v>Субвенции  дорожный фонд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18207.599999999999</c:v>
                </c:pt>
                <c:pt idx="1">
                  <c:v>1103</c:v>
                </c:pt>
                <c:pt idx="2">
                  <c:v>100</c:v>
                </c:pt>
                <c:pt idx="3">
                  <c:v>380.9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DB-49B8-845E-4CB08826FB8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4" y="685799"/>
            <a:ext cx="8001001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9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3" y="846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1" y="91547"/>
            <a:ext cx="6080654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7" y="228600"/>
            <a:ext cx="4953001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8" y="32280"/>
            <a:ext cx="4852988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67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799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4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85800"/>
            <a:ext cx="9144002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9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94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132981"/>
            <a:ext cx="853598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35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2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978400"/>
            <a:ext cx="8534402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654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5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766734"/>
            <a:ext cx="8534402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60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1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9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006600"/>
            <a:ext cx="8534402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2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685802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8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3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4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7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6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3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4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1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5943602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5" y="2777068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64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71" y="2963334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2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5" y="6172202"/>
            <a:ext cx="160020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D994AB-2049-4781-B5D7-5A45B389C4C7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2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3" y="5578476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D238E7-F237-4009-93F2-55BF49F67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41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7716" y="451556"/>
            <a:ext cx="8734108" cy="41655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бюджета </a:t>
            </a:r>
            <a:r>
              <a:rPr lang="ru-RU" dirty="0" err="1" smtClean="0"/>
              <a:t>Славгородского</a:t>
            </a:r>
            <a:r>
              <a:rPr lang="ru-RU" dirty="0" smtClean="0"/>
              <a:t> </a:t>
            </a:r>
            <a:r>
              <a:rPr lang="ru-RU" dirty="0" smtClean="0"/>
              <a:t>   района </a:t>
            </a:r>
            <a:r>
              <a:rPr lang="ru-RU" dirty="0" smtClean="0"/>
              <a:t>на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72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94316" y="149628"/>
            <a:ext cx="8678487" cy="1629295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C00000"/>
                </a:solidFill>
              </a:rPr>
              <a:t>         Структура  доходов консолидированного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бюджета района (%)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28073"/>
              </p:ext>
            </p:extLst>
          </p:nvPr>
        </p:nvGraphicFramePr>
        <p:xfrm>
          <a:off x="415638" y="1978431"/>
          <a:ext cx="10522658" cy="3857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73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9158"/>
              </p:ext>
            </p:extLst>
          </p:nvPr>
        </p:nvGraphicFramePr>
        <p:xfrm>
          <a:off x="615201" y="388190"/>
          <a:ext cx="10228204" cy="578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33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657" y="18288"/>
            <a:ext cx="8797988" cy="1993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409042"/>
              </p:ext>
            </p:extLst>
          </p:nvPr>
        </p:nvGraphicFramePr>
        <p:xfrm>
          <a:off x="1427761" y="685800"/>
          <a:ext cx="10010775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556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32" y="168965"/>
            <a:ext cx="10758311" cy="12308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bg1"/>
                </a:solidFill>
              </a:rPr>
              <a:t>Структура расходов консолидированного бюджета </a:t>
            </a:r>
            <a:r>
              <a:rPr lang="ru-RU" sz="3100" b="1" dirty="0" smtClean="0">
                <a:solidFill>
                  <a:schemeClr val="bg1"/>
                </a:solidFill>
              </a:rPr>
              <a:t>района за 2019– 2020 годы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357821"/>
              </p:ext>
            </p:extLst>
          </p:nvPr>
        </p:nvGraphicFramePr>
        <p:xfrm>
          <a:off x="1061156" y="972417"/>
          <a:ext cx="10272888" cy="5436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1988">
                  <a:extLst>
                    <a:ext uri="{9D8B030D-6E8A-4147-A177-3AD203B41FA5}">
                      <a16:colId xmlns:a16="http://schemas.microsoft.com/office/drawing/2014/main" xmlns="" val="4100745244"/>
                    </a:ext>
                  </a:extLst>
                </a:gridCol>
                <a:gridCol w="1551066">
                  <a:extLst>
                    <a:ext uri="{9D8B030D-6E8A-4147-A177-3AD203B41FA5}">
                      <a16:colId xmlns:a16="http://schemas.microsoft.com/office/drawing/2014/main" xmlns="" val="1686212892"/>
                    </a:ext>
                  </a:extLst>
                </a:gridCol>
                <a:gridCol w="1324809">
                  <a:extLst>
                    <a:ext uri="{9D8B030D-6E8A-4147-A177-3AD203B41FA5}">
                      <a16:colId xmlns:a16="http://schemas.microsoft.com/office/drawing/2014/main" xmlns="" val="3544205820"/>
                    </a:ext>
                  </a:extLst>
                </a:gridCol>
                <a:gridCol w="1695307">
                  <a:extLst>
                    <a:ext uri="{9D8B030D-6E8A-4147-A177-3AD203B41FA5}">
                      <a16:colId xmlns:a16="http://schemas.microsoft.com/office/drawing/2014/main" xmlns="" val="4076957638"/>
                    </a:ext>
                  </a:extLst>
                </a:gridCol>
                <a:gridCol w="1369718">
                  <a:extLst>
                    <a:ext uri="{9D8B030D-6E8A-4147-A177-3AD203B41FA5}">
                      <a16:colId xmlns:a16="http://schemas.microsoft.com/office/drawing/2014/main" xmlns="" val="362326671"/>
                    </a:ext>
                  </a:extLst>
                </a:gridCol>
              </a:tblGrid>
              <a:tr h="425374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Наименование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</a:rPr>
                        <a:t>2019 </a:t>
                      </a:r>
                      <a:r>
                        <a:rPr lang="ru-RU" sz="1400" b="1" baseline="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ожидаемое исполнение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</a:rPr>
                        <a:t>2020 </a:t>
                      </a:r>
                      <a:r>
                        <a:rPr lang="ru-RU" sz="1400" b="1" baseline="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Проект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6799287"/>
                  </a:ext>
                </a:extLst>
              </a:tr>
              <a:tr h="601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рублей 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удельный вес в расходах, в %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  рублей 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effectLst/>
                        </a:rPr>
                        <a:t>удельный вес в расходах, в %</a:t>
                      </a:r>
                      <a:endParaRPr lang="ru-RU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3691764388"/>
                  </a:ext>
                </a:extLst>
              </a:tr>
              <a:tr h="4447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ВСЕГО,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в том числе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25118759,8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27195238,0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3513240572"/>
                  </a:ext>
                </a:extLst>
              </a:tr>
              <a:tr h="3010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Общегосударственная деятельность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1940424,4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7,7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2238465,0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8,2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4248272554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Национальная оборона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2665,0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470,0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2285131910"/>
                  </a:ext>
                </a:extLst>
              </a:tr>
              <a:tr h="5041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Судебная власть, правоохранительная деятельность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endParaRPr lang="ru-RU" sz="1400" b="0" baseline="0" dirty="0"/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endParaRPr lang="ru-RU" sz="1400" b="0" baseline="0" dirty="0"/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2675017060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Национальная экономика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2192020,5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8,7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2391284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8,8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2674180019"/>
                  </a:ext>
                </a:extLst>
              </a:tr>
              <a:tr h="6874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из нее: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сельское хозяйство, </a:t>
                      </a:r>
                      <a:r>
                        <a:rPr lang="ru-RU" sz="1400" b="0" baseline="0" dirty="0" err="1">
                          <a:effectLst/>
                        </a:rPr>
                        <a:t>рыбохозяйственная</a:t>
                      </a:r>
                      <a:r>
                        <a:rPr lang="ru-RU" sz="1400" b="0" baseline="0" dirty="0">
                          <a:effectLst/>
                        </a:rPr>
                        <a:t> деятельность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1711204,50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6,8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1885857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6,9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3355130708"/>
                  </a:ext>
                </a:extLst>
              </a:tr>
              <a:tr h="2485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Охрана окружающей среды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72336,0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46043,0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3723827006"/>
                  </a:ext>
                </a:extLst>
              </a:tr>
              <a:tr h="4323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Жилищно-коммунальные услуги и жилищное строительство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2707371,0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2488571,0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9,2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2422920130"/>
                  </a:ext>
                </a:extLst>
              </a:tr>
              <a:tr h="259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Здравоохранение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4639548,1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18,4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4678442,0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17,2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3921124062"/>
                  </a:ext>
                </a:extLst>
              </a:tr>
              <a:tr h="4755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Физическая культура, спорт, культура и средства массовой информации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1867184,50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7,4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2042177,0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7,5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2520269529"/>
                  </a:ext>
                </a:extLst>
              </a:tr>
              <a:tr h="209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Образование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9289489,7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10716087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39,4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2863104530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effectLst/>
                        </a:rPr>
                        <a:t>Социальная политика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2407720,6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9,5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2593699,0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9,5</a:t>
                      </a:r>
                      <a:endParaRPr lang="ru-RU" sz="1400" b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36" marR="39036" marT="0" marB="0" anchor="ctr"/>
                </a:tc>
                <a:extLst>
                  <a:ext uri="{0D108BD9-81ED-4DB2-BD59-A6C34878D82A}">
                    <a16:rowId xmlns:a16="http://schemas.microsoft.com/office/drawing/2014/main" xmlns="" val="164126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6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1555" y="6412089"/>
            <a:ext cx="8767058" cy="1354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6311" y="361245"/>
            <a:ext cx="10408356" cy="1275644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Долговые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обязательства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органов местного управления и самоуправления и долга,             </a:t>
            </a:r>
          </a:p>
          <a:p>
            <a:pPr algn="ctr"/>
            <a:r>
              <a:rPr lang="ru-RU" sz="1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гарантированного местными исполнительными и распорядительными органами</a:t>
            </a:r>
          </a:p>
          <a:p>
            <a:endParaRPr lang="ru-RU" sz="1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 flipH="1">
            <a:off x="1569157" y="1546576"/>
            <a:ext cx="9539109" cy="39736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ешением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Славгородского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районного Совета депутатов от 27.12.2020 № 21-2 «О районном бюджете на 2020 год» на конец 2020 года установлены лимиты долга: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лимит долга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Славгородского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районного Совета депутатов и райисполкома в размере 0,00 (ноль) рубля;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лимит долга, гарантированного райисполкомом, в размере 3 323 901,00 рубля.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Весь объем долга приходится на кредиты предоставленные организациям агропромышленного комплекса. 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источниках финансирования дефицита бюджета на 2020 год планируется погашение средств по платежам местных исполнительных и распорядительных органов в качестве гаранта по погашению и обслуживанию кредитов, выданных банками Республики Беларусь на сумму 98767,00 рублей.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89" y="294607"/>
            <a:ext cx="1636889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1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666</TotalTime>
  <Words>294</Words>
  <Application>Microsoft Office PowerPoint</Application>
  <PresentationFormat>Произвольный</PresentationFormat>
  <Paragraphs>99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Проект бюджета Славгородского    района на 2020 год</vt:lpstr>
      <vt:lpstr>         Структура  доходов консолидированного   бюджета района (%)</vt:lpstr>
      <vt:lpstr>Презентация PowerPoint</vt:lpstr>
      <vt:lpstr> </vt:lpstr>
      <vt:lpstr>Структура расходов консолидированного бюджета района за 2019– 2020 годы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доходов консолидированного бюджета района</dc:title>
  <dc:creator>Лугавцова Елена</dc:creator>
  <cp:lastModifiedBy>Старшинова Жанна</cp:lastModifiedBy>
  <cp:revision>79</cp:revision>
  <dcterms:created xsi:type="dcterms:W3CDTF">2016-12-26T06:14:56Z</dcterms:created>
  <dcterms:modified xsi:type="dcterms:W3CDTF">2020-03-23T07:00:57Z</dcterms:modified>
</cp:coreProperties>
</file>