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10693400" cy="7561263"/>
  <p:notesSz cx="6858000" cy="9947275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A644"/>
    <a:srgbClr val="492303"/>
    <a:srgbClr val="713605"/>
    <a:srgbClr val="793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074" y="60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4979-8781-4B58-A5CB-11BF49D68468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BE23-2357-40EA-BCF4-61548483D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40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4979-8781-4B58-A5CB-11BF49D68468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BE23-2357-40EA-BCF4-61548483D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73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4979-8781-4B58-A5CB-11BF49D68468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BE23-2357-40EA-BCF4-61548483D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96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4979-8781-4B58-A5CB-11BF49D68468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BE23-2357-40EA-BCF4-61548483D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52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4979-8781-4B58-A5CB-11BF49D68468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BE23-2357-40EA-BCF4-61548483D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159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4979-8781-4B58-A5CB-11BF49D68468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BE23-2357-40EA-BCF4-61548483D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347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4979-8781-4B58-A5CB-11BF49D68468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BE23-2357-40EA-BCF4-61548483D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73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4979-8781-4B58-A5CB-11BF49D68468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BE23-2357-40EA-BCF4-61548483D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204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4979-8781-4B58-A5CB-11BF49D68468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BE23-2357-40EA-BCF4-61548483D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196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4979-8781-4B58-A5CB-11BF49D68468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BE23-2357-40EA-BCF4-61548483D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3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4979-8781-4B58-A5CB-11BF49D68468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BE23-2357-40EA-BCF4-61548483D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20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04979-8781-4B58-A5CB-11BF49D68468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7BE23-2357-40EA-BCF4-61548483D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28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8.wdp"/><Relationship Id="rId3" Type="http://schemas.openxmlformats.org/officeDocument/2006/relationships/image" Target="../media/image7.jpeg"/><Relationship Id="rId7" Type="http://schemas.microsoft.com/office/2007/relationships/hdphoto" Target="../media/hdphoto5.wdp"/><Relationship Id="rId12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"/>
            <a:ext cx="10693400" cy="7561263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4306" tIns="52153" rIns="104306" bIns="52153" spcCol="0"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6480" y="198482"/>
            <a:ext cx="3068130" cy="1090210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ru-RU" sz="1400" b="1" dirty="0">
                <a:solidFill>
                  <a:srgbClr val="793905"/>
                </a:solidFill>
                <a:latin typeface="a_RewinderDemi" pitchFamily="82" charset="-52"/>
              </a:rPr>
              <a:t>Гостиница «СОЖ» </a:t>
            </a:r>
            <a:r>
              <a:rPr lang="ru-RU" sz="1400" b="1" dirty="0" err="1">
                <a:solidFill>
                  <a:srgbClr val="793905"/>
                </a:solidFill>
                <a:latin typeface="a_RewinderDemi" pitchFamily="82" charset="-52"/>
              </a:rPr>
              <a:t>Славгородского</a:t>
            </a:r>
            <a:r>
              <a:rPr lang="ru-RU" sz="1400" b="1" dirty="0">
                <a:solidFill>
                  <a:srgbClr val="793905"/>
                </a:solidFill>
                <a:latin typeface="a_RewinderDemi" pitchFamily="82" charset="-52"/>
              </a:rPr>
              <a:t> УКП «Жилкомхоз»</a:t>
            </a:r>
            <a:endParaRPr lang="ru-RU" sz="1400" dirty="0">
              <a:solidFill>
                <a:srgbClr val="793905"/>
              </a:solidFill>
              <a:latin typeface="a_RewinderDemi" pitchFamily="82" charset="-52"/>
            </a:endParaRPr>
          </a:p>
          <a:p>
            <a:pPr lvl="1" algn="ctr"/>
            <a:r>
              <a:rPr lang="ru-RU" sz="1200" b="1" dirty="0"/>
              <a:t>Адрес:</a:t>
            </a:r>
            <a:r>
              <a:rPr lang="ru-RU" sz="1200" dirty="0"/>
              <a:t> г. Славгород, </a:t>
            </a:r>
            <a:endParaRPr lang="ru-RU" sz="1200" dirty="0" smtClean="0"/>
          </a:p>
          <a:p>
            <a:pPr lvl="1" algn="ctr"/>
            <a:r>
              <a:rPr lang="ru-RU" sz="1200" dirty="0" smtClean="0"/>
              <a:t>ул</a:t>
            </a:r>
            <a:r>
              <a:rPr lang="ru-RU" sz="1200" dirty="0"/>
              <a:t>. Октябрьская 3а, тел. 2-53-67</a:t>
            </a:r>
          </a:p>
          <a:p>
            <a:pPr lvl="1" algn="ctr"/>
            <a:r>
              <a:rPr lang="ru-RU" sz="1200" b="1" dirty="0"/>
              <a:t>Режим работы: </a:t>
            </a:r>
            <a:r>
              <a:rPr lang="ru-RU" sz="1200" dirty="0"/>
              <a:t>круглосуточно 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32268"/>
              </p:ext>
            </p:extLst>
          </p:nvPr>
        </p:nvGraphicFramePr>
        <p:xfrm>
          <a:off x="288430" y="4280241"/>
          <a:ext cx="3142905" cy="113538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300811"/>
                <a:gridCol w="842094"/>
              </a:tblGrid>
              <a:tr h="6049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27455" algn="l"/>
                        </a:tabLst>
                      </a:pPr>
                      <a:r>
                        <a:rPr lang="ru-RU" sz="1000" dirty="0">
                          <a:effectLst/>
                        </a:rPr>
                        <a:t>Наименование товара (работ, услуг)</a:t>
                      </a:r>
                      <a:endParaRPr lang="ru-RU" sz="10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80201" marR="80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27455" algn="l"/>
                        </a:tabLst>
                      </a:pPr>
                      <a:r>
                        <a:rPr lang="ru-RU" sz="1000" dirty="0">
                          <a:effectLst/>
                        </a:rPr>
                        <a:t>Отпускная цена (тариф), бел. руб.</a:t>
                      </a:r>
                      <a:endParaRPr lang="ru-RU" sz="10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80201" marR="80201" marT="0" marB="0"/>
                </a:tc>
              </a:tr>
              <a:tr h="162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7455" algn="l"/>
                        </a:tabLst>
                      </a:pPr>
                      <a:r>
                        <a:rPr lang="ru-RU" sz="1000" dirty="0">
                          <a:effectLst/>
                        </a:rPr>
                        <a:t>«Люкс» 1к/м за сутки</a:t>
                      </a:r>
                      <a:endParaRPr lang="ru-RU" sz="10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80201" marR="80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7455" algn="l"/>
                        </a:tabLst>
                      </a:pPr>
                      <a:r>
                        <a:rPr lang="ru-RU" sz="1000" dirty="0">
                          <a:effectLst/>
                        </a:rPr>
                        <a:t>34,00</a:t>
                      </a:r>
                      <a:endParaRPr lang="ru-RU" sz="10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80201" marR="80201" marT="0" marB="0"/>
                </a:tc>
              </a:tr>
              <a:tr h="162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7455" algn="l"/>
                        </a:tabLst>
                      </a:pPr>
                      <a:r>
                        <a:rPr lang="ru-RU" sz="1000" dirty="0">
                          <a:effectLst/>
                        </a:rPr>
                        <a:t>Одноместный номер 1к/м за сутки</a:t>
                      </a:r>
                      <a:endParaRPr lang="ru-RU" sz="10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80201" marR="80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7455" algn="l"/>
                        </a:tabLst>
                      </a:pPr>
                      <a:r>
                        <a:rPr lang="ru-RU" sz="1000" dirty="0">
                          <a:effectLst/>
                        </a:rPr>
                        <a:t>24,00</a:t>
                      </a:r>
                      <a:endParaRPr lang="ru-RU" sz="10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80201" marR="80201" marT="0" marB="0"/>
                </a:tc>
              </a:tr>
              <a:tr h="162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7455" algn="l"/>
                        </a:tabLst>
                      </a:pPr>
                      <a:r>
                        <a:rPr lang="ru-RU" sz="1000" dirty="0">
                          <a:effectLst/>
                        </a:rPr>
                        <a:t>Двухместный номер 1 к/м за сутки</a:t>
                      </a:r>
                      <a:endParaRPr lang="ru-RU" sz="10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80201" marR="80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7455" algn="l"/>
                        </a:tabLst>
                      </a:pPr>
                      <a:r>
                        <a:rPr lang="ru-RU" sz="1000" dirty="0">
                          <a:effectLst/>
                        </a:rPr>
                        <a:t>14,00</a:t>
                      </a:r>
                      <a:endParaRPr lang="ru-RU" sz="10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80201" marR="80201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76217" y="5652839"/>
            <a:ext cx="2610490" cy="1336431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ru-RU" sz="1200" b="1" dirty="0"/>
              <a:t>Славгородское УКП «Жилкомхоз» предоставляет платные услуги населению:</a:t>
            </a:r>
          </a:p>
          <a:p>
            <a:pPr marL="195573" indent="-195573">
              <a:buFont typeface="Wingdings" pitchFamily="2" charset="2"/>
              <a:buChar char="v"/>
            </a:pPr>
            <a:r>
              <a:rPr lang="ru-RU" sz="1100" dirty="0"/>
              <a:t>электромонтажные работы;</a:t>
            </a:r>
          </a:p>
          <a:p>
            <a:pPr marL="195573" indent="-195573">
              <a:buFont typeface="Wingdings" pitchFamily="2" charset="2"/>
              <a:buChar char="v"/>
            </a:pPr>
            <a:r>
              <a:rPr lang="ru-RU" sz="1100" dirty="0"/>
              <a:t>сантехнические работы;</a:t>
            </a:r>
          </a:p>
          <a:p>
            <a:pPr marL="195573" indent="-195573">
              <a:buFont typeface="Wingdings" pitchFamily="2" charset="2"/>
              <a:buChar char="v"/>
            </a:pPr>
            <a:r>
              <a:rPr lang="ru-RU" sz="1100" dirty="0"/>
              <a:t>услуги автотранспорта;</a:t>
            </a:r>
          </a:p>
          <a:p>
            <a:pPr marL="195573" indent="-195573">
              <a:buFont typeface="Wingdings" pitchFamily="2" charset="2"/>
              <a:buChar char="v"/>
            </a:pPr>
            <a:r>
              <a:rPr lang="ru-RU" sz="1100" dirty="0"/>
              <a:t>ритуальные услуги.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62524" y="216253"/>
            <a:ext cx="3044825" cy="2444426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ru-RU" sz="1300" b="1" i="1" dirty="0"/>
              <a:t>Директор УКП «Жилкомхоз»   </a:t>
            </a:r>
          </a:p>
          <a:p>
            <a:pPr algn="ctr"/>
            <a:r>
              <a:rPr lang="ru-RU" sz="1300" b="1" i="1" dirty="0"/>
              <a:t>Громыко П.М.</a:t>
            </a:r>
            <a:endParaRPr lang="ru-RU" sz="1300" dirty="0"/>
          </a:p>
          <a:p>
            <a:r>
              <a:rPr lang="ru-RU" sz="1400" b="1" i="1" dirty="0"/>
              <a:t> </a:t>
            </a:r>
            <a:endParaRPr lang="ru-RU" sz="1400" dirty="0"/>
          </a:p>
          <a:p>
            <a:pPr algn="ctr"/>
            <a:r>
              <a:rPr lang="ru-RU" sz="1100" b="1" dirty="0"/>
              <a:t>Юридический адрес:</a:t>
            </a:r>
            <a:endParaRPr lang="ru-RU" sz="1100" dirty="0"/>
          </a:p>
          <a:p>
            <a:pPr algn="ctr"/>
            <a:r>
              <a:rPr lang="ru-RU" sz="1100" dirty="0"/>
              <a:t>Славгородское УКП «Жилкомхоз»</a:t>
            </a:r>
          </a:p>
          <a:p>
            <a:pPr algn="ctr"/>
            <a:r>
              <a:rPr lang="ru-RU" sz="1100" dirty="0"/>
              <a:t>213245, Могилевская область, </a:t>
            </a:r>
            <a:r>
              <a:rPr lang="ru-RU" sz="1100" dirty="0" err="1"/>
              <a:t>г.Славгород</a:t>
            </a:r>
            <a:endParaRPr lang="ru-RU" sz="1100" dirty="0"/>
          </a:p>
          <a:p>
            <a:pPr algn="ctr"/>
            <a:r>
              <a:rPr lang="ru-RU" sz="1100" dirty="0" err="1"/>
              <a:t>ул.Краснофлотская</a:t>
            </a:r>
            <a:r>
              <a:rPr lang="ru-RU" sz="1100" dirty="0"/>
              <a:t>, 34</a:t>
            </a:r>
          </a:p>
          <a:p>
            <a:pPr algn="ctr"/>
            <a:r>
              <a:rPr lang="ru-RU" sz="1100" dirty="0"/>
              <a:t>р/с 3012018406373</a:t>
            </a:r>
          </a:p>
          <a:p>
            <a:pPr algn="ctr"/>
            <a:r>
              <a:rPr lang="ru-RU" sz="1100" dirty="0"/>
              <a:t>ЦБУ 723 ф. 700 МОУ ОАО «АСБ «</a:t>
            </a:r>
            <a:r>
              <a:rPr lang="ru-RU" sz="1100" dirty="0" err="1"/>
              <a:t>Беларусбанк</a:t>
            </a:r>
            <a:r>
              <a:rPr lang="ru-RU" sz="1100" dirty="0"/>
              <a:t>»</a:t>
            </a:r>
          </a:p>
          <a:p>
            <a:pPr algn="ctr"/>
            <a:r>
              <a:rPr lang="ru-RU" sz="1100" dirty="0"/>
              <a:t>г. Славгород, ул. К. Маркса, 5 УНП 700030585 Код 536</a:t>
            </a:r>
          </a:p>
          <a:p>
            <a:pPr algn="ctr"/>
            <a:r>
              <a:rPr lang="ru-RU" sz="1100" dirty="0"/>
              <a:t>тел. 8(02246) 2-62-72 (диспетчер)</a:t>
            </a:r>
          </a:p>
          <a:p>
            <a:pPr algn="ctr"/>
            <a:r>
              <a:rPr lang="ru-RU" sz="1100" dirty="0"/>
              <a:t>        8(02246)2-42-60 (приемная)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63028" y="4352834"/>
            <a:ext cx="3071853" cy="2305927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just"/>
            <a:r>
              <a:rPr lang="ru-RU" sz="1100" i="1" dirty="0"/>
              <a:t>          А знаете ли Вы, что с латыни «баня» переводится, как «развивающий грусть, изгоняющий боль»? Если Вы 1-2 раза в неделю ходите в баню не важно, в компании друзей или в гордом одиночестве, то вы оказываете колоссальную пользу своему организму. Считается, что пар успокаивает душу и освежает тело. Сауна также обуславливает превосходный косметический уход. А бассейн является оздоровительной и приятной процедурой, которая способствует укреплению психологического и эмоционального здоровья человека. </a:t>
            </a:r>
            <a:endParaRPr lang="ru-RU" sz="11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3465" y="3938484"/>
            <a:ext cx="2427538" cy="289991"/>
          </a:xfrm>
          <a:prstGeom prst="rect">
            <a:avLst/>
          </a:prstGeom>
        </p:spPr>
        <p:txBody>
          <a:bodyPr wrap="none" lIns="104306" tIns="52153" rIns="104306" bIns="52153">
            <a:spAutoFit/>
          </a:bodyPr>
          <a:lstStyle/>
          <a:p>
            <a:pPr algn="ctr"/>
            <a:r>
              <a:rPr lang="ru-RU" sz="1200" b="1" dirty="0"/>
              <a:t>Услуги оказываемые в гостинице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6322" y="2589748"/>
            <a:ext cx="3199956" cy="1321042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just"/>
            <a:r>
              <a:rPr lang="ru-RU" sz="1300" dirty="0"/>
              <a:t>      </a:t>
            </a:r>
            <a:r>
              <a:rPr lang="ru-RU" sz="1100" dirty="0"/>
              <a:t>Славгородское УКП «Жилкомхоз» предоставляет услуги гостиницы 4 разряда, единовременной вместимостью 40 человек, с номерным фондом 30 номеров (одноместные, двухместные номера и номер «Люкс». Также предоставляются дополнительные услуги: прокат телевизора, холодильника, электрочайника.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472453" y="2577013"/>
            <a:ext cx="2932905" cy="1321042"/>
          </a:xfrm>
          <a:prstGeom prst="rect">
            <a:avLst/>
          </a:prstGeom>
          <a:noFill/>
          <a:ln>
            <a:noFill/>
          </a:ln>
        </p:spPr>
        <p:txBody>
          <a:bodyPr wrap="square" lIns="104306" tIns="52153" rIns="104306" bIns="5215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700" b="1" spc="57" dirty="0">
                <a:ln w="11430"/>
                <a:solidFill>
                  <a:srgbClr val="7136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BosaNovaCps" pitchFamily="82" charset="-52"/>
              </a:rPr>
              <a:t>Славгородское </a:t>
            </a:r>
          </a:p>
          <a:p>
            <a:pPr algn="ctr"/>
            <a:r>
              <a:rPr lang="ru-RU" sz="2500" b="1" spc="57" dirty="0" smtClean="0">
                <a:ln w="11430"/>
                <a:solidFill>
                  <a:srgbClr val="7136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BosaNovaCps" pitchFamily="82" charset="-52"/>
              </a:rPr>
              <a:t>УКП «</a:t>
            </a:r>
            <a:r>
              <a:rPr lang="ru-RU" sz="2500" b="1" spc="57" dirty="0" err="1" smtClean="0">
                <a:ln w="11430"/>
                <a:solidFill>
                  <a:srgbClr val="7136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BosaNovaCps" pitchFamily="82" charset="-52"/>
              </a:rPr>
              <a:t>Жилкомхоз</a:t>
            </a:r>
            <a:r>
              <a:rPr lang="ru-RU" sz="2500" b="1" spc="57" dirty="0">
                <a:ln w="11430"/>
                <a:solidFill>
                  <a:srgbClr val="7136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BosaNovaCps" pitchFamily="82" charset="-52"/>
              </a:rPr>
              <a:t>»</a:t>
            </a:r>
            <a:r>
              <a:rPr lang="ru-RU" sz="2400" b="1" spc="57" dirty="0">
                <a:ln w="11430"/>
                <a:solidFill>
                  <a:srgbClr val="7136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BosaNovaCps" pitchFamily="82" charset="-52"/>
              </a:rPr>
              <a:t> </a:t>
            </a:r>
          </a:p>
          <a:p>
            <a:pPr algn="ctr"/>
            <a:r>
              <a:rPr lang="ru-RU" sz="2700" b="1" spc="57" dirty="0" smtClean="0">
                <a:ln w="11430"/>
                <a:solidFill>
                  <a:srgbClr val="7136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BosaNovaCps" pitchFamily="82" charset="-52"/>
              </a:rPr>
              <a:t>предлагает </a:t>
            </a:r>
            <a:endParaRPr lang="ru-RU" sz="2700" b="1" spc="57" dirty="0">
              <a:ln w="11430"/>
              <a:solidFill>
                <a:srgbClr val="71360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_BosaNovaCps" pitchFamily="82" charset="-52"/>
            </a:endParaRPr>
          </a:p>
        </p:txBody>
      </p:sp>
      <p:pic>
        <p:nvPicPr>
          <p:cNvPr id="2052" name="Picture 4" descr="http://slavgorod.mogilev-region.by/dimages/s000204_5067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9875" y="1235836"/>
            <a:ext cx="2583174" cy="125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ocuments\16-05-2017_15-08-18\жилкомхоз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67078" y="963322"/>
            <a:ext cx="1777966" cy="1169701"/>
          </a:xfrm>
          <a:prstGeom prst="ellipse">
            <a:avLst/>
          </a:prstGeom>
          <a:noFill/>
          <a:ln w="57150">
            <a:solidFill>
              <a:srgbClr val="85A64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Министерство жилищно-коммунального хозяйства Республики Беларусь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52" b="39394" l="89724" r="100000">
                        <a14:foregroundMark x1="90858" y1="20833" x2="92062" y2="20833"/>
                        <a14:foregroundMark x1="97803" y1="21970" x2="98795" y2="21212"/>
                        <a14:foregroundMark x1="95464" y1="34470" x2="97874" y2="35227"/>
                        <a14:foregroundMark x1="91425" y1="34091" x2="94401" y2="34470"/>
                        <a14:foregroundMark x1="96456" y1="27652" x2="97803" y2="34470"/>
                        <a14:foregroundMark x1="96669" y1="20455" x2="97519" y2="20833"/>
                        <a14:foregroundMark x1="93125" y1="26515" x2="92062" y2="30682"/>
                        <a14:foregroundMark x1="98370" y1="21970" x2="99079" y2="23485"/>
                        <a14:backgroundMark x1="98441" y1="24242" x2="99717" y2="234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690" b="62570"/>
          <a:stretch/>
        </p:blipFill>
        <p:spPr bwMode="auto">
          <a:xfrm>
            <a:off x="9597751" y="216253"/>
            <a:ext cx="842094" cy="53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123" y="4655357"/>
            <a:ext cx="3036522" cy="1545609"/>
          </a:xfrm>
          <a:prstGeom prst="roundRect">
            <a:avLst/>
          </a:prstGeom>
          <a:noFill/>
          <a:ln w="57150">
            <a:solidFill>
              <a:srgbClr val="85A64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4907" y="2583384"/>
            <a:ext cx="2120057" cy="197992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032420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1"/>
            <a:ext cx="10693400" cy="7561263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4306" tIns="52153" rIns="104306" bIns="52153" spcCol="0"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-66665" y="345711"/>
            <a:ext cx="3695532" cy="1274876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sz="1300" b="1" dirty="0">
                <a:solidFill>
                  <a:srgbClr val="793905"/>
                </a:solidFill>
                <a:latin typeface="a_RewinderDemi" pitchFamily="82" charset="-52"/>
              </a:rPr>
              <a:t>Банно-оздоровительный комплекс (БОК) </a:t>
            </a:r>
            <a:r>
              <a:rPr lang="ru-RU" sz="1300" b="1" dirty="0" err="1">
                <a:solidFill>
                  <a:srgbClr val="793905"/>
                </a:solidFill>
                <a:latin typeface="a_RewinderDemi" pitchFamily="82" charset="-52"/>
              </a:rPr>
              <a:t>Славгородского</a:t>
            </a:r>
            <a:r>
              <a:rPr lang="ru-RU" sz="1300" b="1" dirty="0">
                <a:solidFill>
                  <a:srgbClr val="793905"/>
                </a:solidFill>
                <a:latin typeface="a_RewinderDemi" pitchFamily="82" charset="-52"/>
              </a:rPr>
              <a:t> </a:t>
            </a:r>
            <a:r>
              <a:rPr lang="ru-RU" sz="1300" b="1" dirty="0" smtClean="0">
                <a:solidFill>
                  <a:srgbClr val="793905"/>
                </a:solidFill>
                <a:latin typeface="a_RewinderDemi" pitchFamily="82" charset="-52"/>
              </a:rPr>
              <a:t>УКП «</a:t>
            </a:r>
            <a:r>
              <a:rPr lang="ru-RU" sz="1300" b="1" dirty="0" err="1">
                <a:solidFill>
                  <a:srgbClr val="793905"/>
                </a:solidFill>
                <a:latin typeface="a_RewinderDemi" pitchFamily="82" charset="-52"/>
              </a:rPr>
              <a:t>Жилкомхоз</a:t>
            </a:r>
            <a:r>
              <a:rPr lang="ru-RU" sz="1300" b="1" dirty="0">
                <a:solidFill>
                  <a:srgbClr val="793905"/>
                </a:solidFill>
                <a:latin typeface="a_RewinderDemi" pitchFamily="82" charset="-52"/>
              </a:rPr>
              <a:t>»</a:t>
            </a:r>
            <a:endParaRPr lang="ru-RU" sz="1300" dirty="0">
              <a:solidFill>
                <a:srgbClr val="793905"/>
              </a:solidFill>
              <a:latin typeface="a_RewinderDemi" pitchFamily="82" charset="-52"/>
            </a:endParaRPr>
          </a:p>
          <a:p>
            <a:pPr algn="ctr"/>
            <a:endParaRPr lang="ru-RU" sz="1200" b="1" dirty="0" smtClean="0"/>
          </a:p>
          <a:p>
            <a:pPr algn="ctr"/>
            <a:r>
              <a:rPr lang="ru-RU" sz="1200" b="1" dirty="0" smtClean="0"/>
              <a:t>Адрес</a:t>
            </a:r>
            <a:r>
              <a:rPr lang="ru-RU" sz="1200" b="1" dirty="0"/>
              <a:t>:</a:t>
            </a:r>
            <a:r>
              <a:rPr lang="ru-RU" sz="1200" dirty="0"/>
              <a:t> г. Славгород, ул. Чапаева 56, </a:t>
            </a:r>
          </a:p>
          <a:p>
            <a:pPr algn="ctr"/>
            <a:r>
              <a:rPr lang="ru-RU" sz="1200" dirty="0"/>
              <a:t>тел. 2-72-32.</a:t>
            </a:r>
          </a:p>
          <a:p>
            <a:pPr algn="ctr"/>
            <a:r>
              <a:rPr lang="ru-RU" sz="1200" dirty="0"/>
              <a:t> Заведующая БОК   </a:t>
            </a:r>
            <a:r>
              <a:rPr lang="ru-RU" sz="1200" dirty="0" err="1"/>
              <a:t>Адамченко</a:t>
            </a:r>
            <a:r>
              <a:rPr lang="ru-RU" sz="1200" dirty="0"/>
              <a:t> Г.И</a:t>
            </a:r>
            <a:r>
              <a:rPr lang="ru-RU" sz="1200" dirty="0" smtClean="0"/>
              <a:t>.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023872"/>
              </p:ext>
            </p:extLst>
          </p:nvPr>
        </p:nvGraphicFramePr>
        <p:xfrm>
          <a:off x="7324191" y="933687"/>
          <a:ext cx="3115747" cy="5702115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435372"/>
                <a:gridCol w="680375"/>
              </a:tblGrid>
              <a:tr h="7145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55570" algn="l"/>
                        </a:tabLst>
                      </a:pPr>
                      <a:r>
                        <a:rPr lang="ru-RU" sz="1000" dirty="0">
                          <a:effectLst/>
                        </a:rPr>
                        <a:t>Наименование товара (работ, услуг)</a:t>
                      </a:r>
                      <a:endParaRPr lang="ru-RU" sz="7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230" marR="46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55570" algn="l"/>
                        </a:tabLst>
                      </a:pPr>
                      <a:r>
                        <a:rPr lang="ru-RU" sz="1000" dirty="0">
                          <a:effectLst/>
                        </a:rPr>
                        <a:t>Отпускная цена (тариф), бел. руб.</a:t>
                      </a:r>
                      <a:endParaRPr lang="ru-RU" sz="7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230" marR="46230" marT="0" marB="0"/>
                </a:tc>
              </a:tr>
              <a:tr h="3024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55570" algn="l"/>
                        </a:tabLst>
                      </a:pPr>
                      <a:r>
                        <a:rPr lang="ru-RU" sz="1000" dirty="0">
                          <a:effectLst/>
                        </a:rPr>
                        <a:t>Помывка в общем отделении (2 часа) пом. 1 чел</a:t>
                      </a:r>
                      <a:endParaRPr lang="ru-RU" sz="7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230" marR="46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55570" algn="l"/>
                        </a:tabLst>
                      </a:pPr>
                      <a:r>
                        <a:rPr lang="ru-RU" sz="1000" dirty="0">
                          <a:effectLst/>
                        </a:rPr>
                        <a:t>4,00</a:t>
                      </a:r>
                      <a:endParaRPr lang="ru-RU" sz="7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230" marR="46230" marT="0" marB="0"/>
                </a:tc>
              </a:tr>
              <a:tr h="1782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55570" algn="l"/>
                        </a:tabLst>
                      </a:pPr>
                      <a:r>
                        <a:rPr lang="ru-RU" sz="1000" dirty="0">
                          <a:effectLst/>
                        </a:rPr>
                        <a:t>Помывка в люксе за 1 час</a:t>
                      </a:r>
                      <a:endParaRPr lang="ru-RU" sz="7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230" marR="46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55570" algn="l"/>
                        </a:tabLst>
                      </a:pPr>
                      <a:r>
                        <a:rPr lang="ru-RU" sz="1000" dirty="0">
                          <a:effectLst/>
                        </a:rPr>
                        <a:t>25,00</a:t>
                      </a:r>
                      <a:endParaRPr lang="ru-RU" sz="7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230" marR="46230" marT="0" marB="0"/>
                </a:tc>
              </a:tr>
              <a:tr h="3564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55570" algn="l"/>
                        </a:tabLst>
                      </a:pPr>
                      <a:r>
                        <a:rPr lang="ru-RU" sz="1000" dirty="0">
                          <a:effectLst/>
                        </a:rPr>
                        <a:t>Скидка при посещении люкса за 2-ой час помывки 30%</a:t>
                      </a:r>
                      <a:endParaRPr lang="ru-RU" sz="7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230" marR="46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55570" algn="l"/>
                        </a:tabLst>
                      </a:pPr>
                      <a:r>
                        <a:rPr lang="ru-RU" sz="1000" dirty="0">
                          <a:effectLst/>
                        </a:rPr>
                        <a:t>17,50</a:t>
                      </a:r>
                      <a:endParaRPr lang="ru-RU" sz="7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230" marR="46230" marT="0" marB="0"/>
                </a:tc>
              </a:tr>
              <a:tr h="3564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55570" algn="l"/>
                        </a:tabLst>
                      </a:pPr>
                      <a:r>
                        <a:rPr lang="ru-RU" sz="1000" dirty="0">
                          <a:effectLst/>
                        </a:rPr>
                        <a:t>Скидка при посещении люкса за 3-ий и последующие часы помывки 40%</a:t>
                      </a:r>
                      <a:endParaRPr lang="ru-RU" sz="7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230" marR="46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55570" algn="l"/>
                        </a:tabLst>
                      </a:pPr>
                      <a:r>
                        <a:rPr lang="ru-RU" sz="1000" dirty="0">
                          <a:effectLst/>
                        </a:rPr>
                        <a:t>15,00</a:t>
                      </a:r>
                      <a:endParaRPr lang="ru-RU" sz="7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230" marR="46230" marT="0" marB="0"/>
                </a:tc>
              </a:tr>
              <a:tr h="3564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55570" algn="l"/>
                        </a:tabLst>
                      </a:pPr>
                      <a:r>
                        <a:rPr lang="ru-RU" sz="1000" dirty="0">
                          <a:effectLst/>
                        </a:rPr>
                        <a:t>Стоимость услуги большого бассейна для взрослых (1 час)</a:t>
                      </a:r>
                      <a:endParaRPr lang="ru-RU" sz="7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230" marR="46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55570" algn="l"/>
                        </a:tabLst>
                      </a:pPr>
                      <a:r>
                        <a:rPr lang="ru-RU" sz="1000" dirty="0">
                          <a:effectLst/>
                        </a:rPr>
                        <a:t>5,00</a:t>
                      </a:r>
                      <a:endParaRPr lang="ru-RU" sz="7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230" marR="46230" marT="0" marB="0"/>
                </a:tc>
              </a:tr>
              <a:tr h="3564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55570" algn="l"/>
                        </a:tabLst>
                      </a:pPr>
                      <a:r>
                        <a:rPr lang="ru-RU" sz="1000" dirty="0">
                          <a:effectLst/>
                        </a:rPr>
                        <a:t>Стоимость услуги большого бассейна для детей (1 час)</a:t>
                      </a:r>
                      <a:endParaRPr lang="ru-RU" sz="7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230" marR="46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55570" algn="l"/>
                        </a:tabLst>
                      </a:pPr>
                      <a:r>
                        <a:rPr lang="ru-RU" sz="1000" dirty="0">
                          <a:effectLst/>
                        </a:rPr>
                        <a:t>3,00</a:t>
                      </a:r>
                      <a:endParaRPr lang="ru-RU" sz="7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230" marR="46230" marT="0" marB="0"/>
                </a:tc>
              </a:tr>
              <a:tr h="3564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55570" algn="l"/>
                        </a:tabLst>
                      </a:pPr>
                      <a:r>
                        <a:rPr lang="ru-RU" sz="1000" dirty="0">
                          <a:effectLst/>
                        </a:rPr>
                        <a:t>Абонемент на 4 посещения бассейна в месяц (взрослый)</a:t>
                      </a:r>
                      <a:endParaRPr lang="ru-RU" sz="7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230" marR="46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55570" algn="l"/>
                        </a:tabLst>
                      </a:pPr>
                      <a:r>
                        <a:rPr lang="ru-RU" sz="1000" dirty="0">
                          <a:effectLst/>
                        </a:rPr>
                        <a:t>16,00</a:t>
                      </a:r>
                      <a:endParaRPr lang="ru-RU" sz="7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230" marR="46230" marT="0" marB="0"/>
                </a:tc>
              </a:tr>
              <a:tr h="3024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55570" algn="l"/>
                        </a:tabLst>
                      </a:pPr>
                      <a:r>
                        <a:rPr lang="ru-RU" sz="1000" dirty="0">
                          <a:effectLst/>
                        </a:rPr>
                        <a:t>Абонемент на 4 посещения в месяц (детский)</a:t>
                      </a:r>
                      <a:endParaRPr lang="ru-RU" sz="7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230" marR="46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55570" algn="l"/>
                        </a:tabLst>
                      </a:pPr>
                      <a:r>
                        <a:rPr lang="ru-RU" sz="1000" dirty="0">
                          <a:effectLst/>
                        </a:rPr>
                        <a:t>8,40</a:t>
                      </a:r>
                      <a:endParaRPr lang="ru-RU" sz="7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230" marR="46230" marT="0" marB="0"/>
                </a:tc>
              </a:tr>
              <a:tr h="4536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55570" algn="l"/>
                        </a:tabLst>
                      </a:pPr>
                      <a:r>
                        <a:rPr lang="ru-RU" sz="1000" dirty="0">
                          <a:effectLst/>
                        </a:rPr>
                        <a:t>Стоимость услуги комнаты отдыха для проведения торжественных мероприятий (1 час)</a:t>
                      </a:r>
                      <a:endParaRPr lang="ru-RU" sz="7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230" marR="46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55570" algn="l"/>
                        </a:tabLst>
                      </a:pPr>
                      <a:r>
                        <a:rPr lang="ru-RU" sz="1000" dirty="0">
                          <a:effectLst/>
                        </a:rPr>
                        <a:t>10,96</a:t>
                      </a:r>
                      <a:endParaRPr lang="ru-RU" sz="7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230" marR="46230" marT="0" marB="0"/>
                </a:tc>
              </a:tr>
              <a:tr h="1782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55570" algn="l"/>
                        </a:tabLst>
                      </a:pPr>
                      <a:r>
                        <a:rPr lang="ru-RU" sz="1000" dirty="0">
                          <a:effectLst/>
                        </a:rPr>
                        <a:t>Прокат:</a:t>
                      </a:r>
                      <a:endParaRPr lang="ru-RU" sz="7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230" marR="46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55570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230" marR="46230" marT="0" marB="0"/>
                </a:tc>
              </a:tr>
              <a:tr h="1782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55570" algn="l"/>
                        </a:tabLst>
                      </a:pPr>
                      <a:r>
                        <a:rPr lang="ru-RU" sz="1000" dirty="0">
                          <a:effectLst/>
                        </a:rPr>
                        <a:t>простынь</a:t>
                      </a:r>
                      <a:endParaRPr lang="ru-RU" sz="7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230" marR="46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55570" algn="l"/>
                        </a:tabLst>
                      </a:pPr>
                      <a:r>
                        <a:rPr lang="ru-RU" sz="1000" dirty="0">
                          <a:effectLst/>
                        </a:rPr>
                        <a:t>1,00</a:t>
                      </a:r>
                      <a:endParaRPr lang="ru-RU" sz="7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230" marR="46230" marT="0" marB="0"/>
                </a:tc>
              </a:tr>
              <a:tr h="1782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55570" algn="l"/>
                        </a:tabLst>
                      </a:pPr>
                      <a:r>
                        <a:rPr lang="ru-RU" sz="1000" dirty="0">
                          <a:effectLst/>
                        </a:rPr>
                        <a:t>полотенце большое</a:t>
                      </a:r>
                      <a:endParaRPr lang="ru-RU" sz="7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230" marR="46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55570" algn="l"/>
                        </a:tabLst>
                      </a:pPr>
                      <a:r>
                        <a:rPr lang="ru-RU" sz="1000" dirty="0">
                          <a:effectLst/>
                        </a:rPr>
                        <a:t>1,00</a:t>
                      </a:r>
                      <a:endParaRPr lang="ru-RU" sz="7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230" marR="46230" marT="0" marB="0"/>
                </a:tc>
              </a:tr>
              <a:tr h="1782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55570" algn="l"/>
                        </a:tabLst>
                      </a:pPr>
                      <a:r>
                        <a:rPr lang="ru-RU" sz="1000" dirty="0">
                          <a:effectLst/>
                        </a:rPr>
                        <a:t>полотенце малое</a:t>
                      </a:r>
                      <a:endParaRPr lang="ru-RU" sz="7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230" marR="46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55570" algn="l"/>
                        </a:tabLst>
                      </a:pPr>
                      <a:r>
                        <a:rPr lang="ru-RU" sz="1000" dirty="0">
                          <a:effectLst/>
                        </a:rPr>
                        <a:t>0,50</a:t>
                      </a:r>
                      <a:endParaRPr lang="ru-RU" sz="7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230" marR="46230" marT="0" marB="0"/>
                </a:tc>
              </a:tr>
              <a:tr h="1782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55570" algn="l"/>
                        </a:tabLst>
                      </a:pPr>
                      <a:r>
                        <a:rPr lang="ru-RU" sz="1000" dirty="0">
                          <a:effectLst/>
                        </a:rPr>
                        <a:t>сушка феном</a:t>
                      </a:r>
                      <a:endParaRPr lang="ru-RU" sz="7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230" marR="46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55570" algn="l"/>
                        </a:tabLst>
                      </a:pPr>
                      <a:r>
                        <a:rPr lang="ru-RU" sz="1000" dirty="0">
                          <a:effectLst/>
                        </a:rPr>
                        <a:t>0,50</a:t>
                      </a:r>
                      <a:endParaRPr lang="ru-RU" sz="7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230" marR="46230" marT="0" marB="0"/>
                </a:tc>
              </a:tr>
              <a:tr h="1782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55570" algn="l"/>
                        </a:tabLst>
                      </a:pPr>
                      <a:r>
                        <a:rPr lang="ru-RU" sz="1000" dirty="0">
                          <a:effectLst/>
                        </a:rPr>
                        <a:t>тренажер 1 час</a:t>
                      </a:r>
                      <a:endParaRPr lang="ru-RU" sz="7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230" marR="46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55570" algn="l"/>
                        </a:tabLst>
                      </a:pPr>
                      <a:r>
                        <a:rPr lang="ru-RU" sz="1000" dirty="0">
                          <a:effectLst/>
                        </a:rPr>
                        <a:t>0,50</a:t>
                      </a:r>
                      <a:endParaRPr lang="ru-RU" sz="7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230" marR="46230" marT="0" marB="0"/>
                </a:tc>
              </a:tr>
              <a:tr h="1782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55570" algn="l"/>
                        </a:tabLst>
                      </a:pPr>
                      <a:r>
                        <a:rPr lang="ru-RU" sz="1000" dirty="0">
                          <a:effectLst/>
                        </a:rPr>
                        <a:t>Веник березовый</a:t>
                      </a:r>
                      <a:endParaRPr lang="ru-RU" sz="7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230" marR="46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55570" algn="l"/>
                        </a:tabLst>
                      </a:pPr>
                      <a:r>
                        <a:rPr lang="ru-RU" sz="1000" dirty="0">
                          <a:effectLst/>
                        </a:rPr>
                        <a:t>2,50</a:t>
                      </a:r>
                      <a:endParaRPr lang="ru-RU" sz="7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230" marR="46230" marT="0" marB="0"/>
                </a:tc>
              </a:tr>
              <a:tr h="1782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55570" algn="l"/>
                        </a:tabLst>
                      </a:pPr>
                      <a:r>
                        <a:rPr lang="ru-RU" sz="1000" dirty="0">
                          <a:effectLst/>
                        </a:rPr>
                        <a:t>Услуги парикмахерской:</a:t>
                      </a:r>
                      <a:endParaRPr lang="ru-RU" sz="7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230" marR="46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55570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230" marR="46230" marT="0" marB="0"/>
                </a:tc>
              </a:tr>
              <a:tr h="1782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55570" algn="l"/>
                        </a:tabLst>
                      </a:pPr>
                      <a:r>
                        <a:rPr lang="ru-RU" sz="1000" dirty="0">
                          <a:effectLst/>
                        </a:rPr>
                        <a:t>Стрижка мужская</a:t>
                      </a:r>
                      <a:endParaRPr lang="ru-RU" sz="7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230" marR="46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55570" algn="l"/>
                        </a:tabLst>
                      </a:pPr>
                      <a:r>
                        <a:rPr lang="ru-RU" sz="1000" dirty="0">
                          <a:effectLst/>
                        </a:rPr>
                        <a:t>5,00</a:t>
                      </a:r>
                      <a:endParaRPr lang="ru-RU" sz="7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230" marR="46230" marT="0" marB="0"/>
                </a:tc>
              </a:tr>
              <a:tr h="1782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55570" algn="l"/>
                        </a:tabLst>
                      </a:pPr>
                      <a:r>
                        <a:rPr lang="ru-RU" sz="1000" dirty="0">
                          <a:effectLst/>
                        </a:rPr>
                        <a:t>Стрижка женская</a:t>
                      </a:r>
                      <a:endParaRPr lang="ru-RU" sz="7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230" marR="46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55570" algn="l"/>
                        </a:tabLst>
                      </a:pPr>
                      <a:r>
                        <a:rPr lang="ru-RU" sz="1000" dirty="0">
                          <a:effectLst/>
                        </a:rPr>
                        <a:t>6,00</a:t>
                      </a:r>
                      <a:endParaRPr lang="ru-RU" sz="7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230" marR="46230" marT="0" marB="0"/>
                </a:tc>
              </a:tr>
              <a:tr h="1782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55570" algn="l"/>
                        </a:tabLst>
                      </a:pPr>
                      <a:r>
                        <a:rPr lang="ru-RU" sz="1000" dirty="0">
                          <a:effectLst/>
                        </a:rPr>
                        <a:t>Стрижка детская</a:t>
                      </a:r>
                      <a:endParaRPr lang="ru-RU" sz="7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230" marR="46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55570" algn="l"/>
                        </a:tabLst>
                      </a:pPr>
                      <a:r>
                        <a:rPr lang="ru-RU" sz="1000" dirty="0">
                          <a:effectLst/>
                        </a:rPr>
                        <a:t>2,00</a:t>
                      </a:r>
                      <a:endParaRPr lang="ru-RU" sz="700" dirty="0"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230" marR="4623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367724" y="289164"/>
            <a:ext cx="3031537" cy="50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029571" algn="l"/>
              </a:tabLst>
            </a:pPr>
            <a:r>
              <a:rPr lang="ru-RU" sz="13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Услуги оказываемые в банно-оздоровительном комплексе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2428" y="2647566"/>
            <a:ext cx="3244813" cy="2644481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just"/>
            <a:r>
              <a:rPr lang="ru-RU" sz="1100" b="1" dirty="0"/>
              <a:t>          В банно-оздоровительном </a:t>
            </a:r>
            <a:r>
              <a:rPr lang="ru-RU" sz="1100" b="1" dirty="0" smtClean="0"/>
              <a:t>комплексе </a:t>
            </a:r>
            <a:r>
              <a:rPr lang="ru-RU" sz="1100" b="1" dirty="0"/>
              <a:t>наряду с основными услугами (общее отделение с парной, бассейном, душевой, сауной), предоставляются и дополнительные платные услуги:</a:t>
            </a:r>
            <a:endParaRPr lang="ru-RU" sz="1100" dirty="0"/>
          </a:p>
          <a:p>
            <a:pPr marL="195573" indent="-195573">
              <a:buFont typeface="Wingdings" pitchFamily="2" charset="2"/>
              <a:buChar char="v"/>
            </a:pPr>
            <a:r>
              <a:rPr lang="ru-RU" sz="1100" dirty="0"/>
              <a:t> предоставление в пользование банного белья (простыней, полотенец);</a:t>
            </a:r>
          </a:p>
          <a:p>
            <a:pPr marL="195573" indent="-195573">
              <a:buFont typeface="Wingdings" pitchFamily="2" charset="2"/>
              <a:buChar char="v"/>
            </a:pPr>
            <a:r>
              <a:rPr lang="ru-RU" sz="1100" dirty="0"/>
              <a:t> предоставление в пользование </a:t>
            </a:r>
            <a:r>
              <a:rPr lang="ru-RU" sz="1100" dirty="0" err="1"/>
              <a:t>сушуара</a:t>
            </a:r>
            <a:r>
              <a:rPr lang="ru-RU" sz="1100" dirty="0"/>
              <a:t> (сушка феном);</a:t>
            </a:r>
          </a:p>
          <a:p>
            <a:pPr marL="195573" indent="-195573">
              <a:buFont typeface="Wingdings" pitchFamily="2" charset="2"/>
              <a:buChar char="v"/>
            </a:pPr>
            <a:r>
              <a:rPr lang="ru-RU" sz="1100" dirty="0"/>
              <a:t>предоставление велотренажёра;</a:t>
            </a:r>
          </a:p>
          <a:p>
            <a:pPr marL="195573" indent="-195573">
              <a:buFont typeface="Wingdings" pitchFamily="2" charset="2"/>
              <a:buChar char="v"/>
            </a:pPr>
            <a:r>
              <a:rPr lang="ru-RU" sz="1100" dirty="0"/>
              <a:t>реализация сопутствующих товаров (банных веников, туалетных принадлежностей: мыло, мочалок, шампуней и др.);</a:t>
            </a:r>
          </a:p>
          <a:p>
            <a:pPr marL="195573" indent="-195573">
              <a:buFont typeface="Wingdings" pitchFamily="2" charset="2"/>
              <a:buChar char="v"/>
            </a:pPr>
            <a:r>
              <a:rPr lang="ru-RU" sz="1100" dirty="0"/>
              <a:t>реализация напитков;</a:t>
            </a:r>
          </a:p>
          <a:p>
            <a:pPr marL="195573" indent="-195573">
              <a:buFont typeface="Wingdings" pitchFamily="2" charset="2"/>
              <a:buChar char="v"/>
            </a:pPr>
            <a:r>
              <a:rPr lang="ru-RU" sz="1100" dirty="0"/>
              <a:t>парикмахерские услуги.</a:t>
            </a:r>
          </a:p>
        </p:txBody>
      </p:sp>
      <p:pic>
        <p:nvPicPr>
          <p:cNvPr id="16" name="Picture 5" descr="C:\Users\User\Documents\коммунхоз\комунхоз\IMG_846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4673" y="1607468"/>
            <a:ext cx="2966154" cy="2042070"/>
          </a:xfrm>
          <a:prstGeom prst="rect">
            <a:avLst/>
          </a:prstGeom>
          <a:noFill/>
          <a:extLst/>
        </p:spPr>
      </p:pic>
      <p:pic>
        <p:nvPicPr>
          <p:cNvPr id="17" name="Рисунок 16" descr="C:\Users\User\Documents\коммунхоз\комунхоз\IMG_84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76" y="5004767"/>
            <a:ext cx="2999451" cy="1843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2428" y="5272984"/>
            <a:ext cx="1841516" cy="1276307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9909" y="1548383"/>
            <a:ext cx="1902261" cy="1163464"/>
          </a:xfrm>
          <a:prstGeom prst="flowChartDocumen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44463" y="3649538"/>
            <a:ext cx="3368374" cy="121332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sz="1200" b="1" dirty="0" smtClean="0"/>
              <a:t>Режим </a:t>
            </a:r>
            <a:r>
              <a:rPr lang="ru-RU" sz="1200" b="1" dirty="0"/>
              <a:t>работы:</a:t>
            </a:r>
            <a:endParaRPr lang="ru-RU" sz="1200" dirty="0"/>
          </a:p>
          <a:p>
            <a:pPr algn="ctr"/>
            <a:r>
              <a:rPr lang="ru-RU" sz="1200" dirty="0"/>
              <a:t>Выходные дни: </a:t>
            </a:r>
            <a:r>
              <a:rPr lang="ru-RU" sz="1200" b="1" i="1" dirty="0"/>
              <a:t>понедельник, вторник</a:t>
            </a:r>
          </a:p>
          <a:p>
            <a:pPr algn="ctr"/>
            <a:r>
              <a:rPr lang="ru-RU" sz="1200" b="1" i="1" dirty="0"/>
              <a:t>Среда-пятница:</a:t>
            </a:r>
            <a:r>
              <a:rPr lang="ru-RU" sz="1200" dirty="0"/>
              <a:t> прием предварительных заказов на отделение сауна «Люкс» по предварительной оплате</a:t>
            </a:r>
          </a:p>
          <a:p>
            <a:pPr algn="ctr"/>
            <a:r>
              <a:rPr lang="ru-RU" sz="1200" b="1" i="1" dirty="0"/>
              <a:t>Суббота, воскресенье:</a:t>
            </a:r>
            <a:r>
              <a:rPr lang="ru-RU" sz="1200" dirty="0"/>
              <a:t> 15.00 – 21.00 </a:t>
            </a:r>
            <a:endParaRPr lang="ru-RU" dirty="0"/>
          </a:p>
        </p:txBody>
      </p:sp>
      <p:pic>
        <p:nvPicPr>
          <p:cNvPr id="19" name="Рисунок 18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1316" y="5724847"/>
            <a:ext cx="1806505" cy="1296144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5807" y="223997"/>
            <a:ext cx="1576363" cy="1252378"/>
          </a:xfrm>
          <a:prstGeom prst="round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/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9625" y="541881"/>
            <a:ext cx="1944319" cy="1289188"/>
          </a:xfrm>
          <a:prstGeom prst="flowChartDelay">
            <a:avLst/>
          </a:prstGeom>
        </p:spPr>
      </p:pic>
    </p:spTree>
    <p:extLst>
      <p:ext uri="{BB962C8B-B14F-4D97-AF65-F5344CB8AC3E}">
        <p14:creationId xmlns:p14="http://schemas.microsoft.com/office/powerpoint/2010/main" val="38291756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518</Words>
  <Application>Microsoft Office PowerPoint</Application>
  <PresentationFormat>Произвольный</PresentationFormat>
  <Paragraphs>94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Покупатель</cp:lastModifiedBy>
  <cp:revision>36</cp:revision>
  <cp:lastPrinted>2017-05-17T09:19:54Z</cp:lastPrinted>
  <dcterms:created xsi:type="dcterms:W3CDTF">2017-05-17T05:24:27Z</dcterms:created>
  <dcterms:modified xsi:type="dcterms:W3CDTF">2019-03-15T11:03:50Z</dcterms:modified>
</cp:coreProperties>
</file>