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7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8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9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2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23"/>
  </p:notesMasterIdLst>
  <p:sldIdLst>
    <p:sldId id="262" r:id="rId2"/>
    <p:sldId id="304" r:id="rId3"/>
    <p:sldId id="307" r:id="rId4"/>
    <p:sldId id="290" r:id="rId5"/>
    <p:sldId id="279" r:id="rId6"/>
    <p:sldId id="292" r:id="rId7"/>
    <p:sldId id="293" r:id="rId8"/>
    <p:sldId id="287" r:id="rId9"/>
    <p:sldId id="309" r:id="rId10"/>
    <p:sldId id="310" r:id="rId11"/>
    <p:sldId id="297" r:id="rId12"/>
    <p:sldId id="278" r:id="rId13"/>
    <p:sldId id="298" r:id="rId14"/>
    <p:sldId id="300" r:id="rId15"/>
    <p:sldId id="302" r:id="rId16"/>
    <p:sldId id="301" r:id="rId17"/>
    <p:sldId id="261" r:id="rId18"/>
    <p:sldId id="303" r:id="rId19"/>
    <p:sldId id="308" r:id="rId20"/>
    <p:sldId id="305" r:id="rId21"/>
    <p:sldId id="30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D76B"/>
    <a:srgbClr val="FFFFCC"/>
    <a:srgbClr val="934756"/>
    <a:srgbClr val="1F6209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119" autoAdjust="0"/>
  </p:normalViewPr>
  <p:slideViewPr>
    <p:cSldViewPr>
      <p:cViewPr>
        <p:scale>
          <a:sx n="80" d="100"/>
          <a:sy n="80" d="100"/>
        </p:scale>
        <p:origin x="-1272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AC2EA4-6CD5-469C-858A-1DA4F525A4E8}" type="doc">
      <dgm:prSet loTypeId="urn:microsoft.com/office/officeart/2005/8/layout/hierarchy1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A8A77644-295A-4204-9BEA-BC4050A1A941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Прямые</a:t>
          </a:r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B3E40D-CBD6-4B32-9B5D-A5CBCC737D82}" type="parTrans" cxnId="{97F3A277-5E1A-48B5-9DAD-FE757F0D549D}">
      <dgm:prSet/>
      <dgm:spPr/>
      <dgm:t>
        <a:bodyPr/>
        <a:lstStyle/>
        <a:p>
          <a:endParaRPr lang="ru-RU"/>
        </a:p>
      </dgm:t>
    </dgm:pt>
    <dgm:pt modelId="{C01107E7-047F-48EF-B548-827CDA78017F}" type="sibTrans" cxnId="{97F3A277-5E1A-48B5-9DAD-FE757F0D549D}">
      <dgm:prSet/>
      <dgm:spPr/>
      <dgm:t>
        <a:bodyPr/>
        <a:lstStyle/>
        <a:p>
          <a:endParaRPr lang="ru-RU"/>
        </a:p>
      </dgm:t>
    </dgm:pt>
    <dgm:pt modelId="{EB2F4E87-1D71-4D25-AAF2-1B0712E9E4A9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Работающие граждане-Страхователи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BC0BBA3-3EC0-42EC-9355-675E7D11A48B}" type="parTrans" cxnId="{3A1CBB64-61FD-4C36-9974-539EEEA86909}">
      <dgm:prSet/>
      <dgm:spPr/>
      <dgm:t>
        <a:bodyPr/>
        <a:lstStyle/>
        <a:p>
          <a:endParaRPr lang="ru-RU"/>
        </a:p>
      </dgm:t>
    </dgm:pt>
    <dgm:pt modelId="{97767720-6254-4685-81CD-B53ED0A6ECEF}" type="sibTrans" cxnId="{3A1CBB64-61FD-4C36-9974-539EEEA86909}">
      <dgm:prSet/>
      <dgm:spPr/>
      <dgm:t>
        <a:bodyPr/>
        <a:lstStyle/>
        <a:p>
          <a:endParaRPr lang="ru-RU"/>
        </a:p>
      </dgm:t>
    </dgm:pt>
    <dgm:pt modelId="{5E5E26CE-213B-4AD1-8628-6819D2A387F5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Государственное предприятие «</a:t>
          </a:r>
          <a:r>
            <a:rPr lang="ru-RU" sz="18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Стравита</a:t>
          </a:r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» -Страховщик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5A240B7-96F6-4677-8982-E21B00EDAD21}" type="parTrans" cxnId="{86E2DAA5-6750-4A08-9D28-1244BFF03F13}">
      <dgm:prSet/>
      <dgm:spPr/>
      <dgm:t>
        <a:bodyPr/>
        <a:lstStyle/>
        <a:p>
          <a:endParaRPr lang="ru-RU"/>
        </a:p>
      </dgm:t>
    </dgm:pt>
    <dgm:pt modelId="{64E6AA15-B364-4190-BF19-D62A797C6F68}" type="sibTrans" cxnId="{86E2DAA5-6750-4A08-9D28-1244BFF03F13}">
      <dgm:prSet/>
      <dgm:spPr/>
      <dgm:t>
        <a:bodyPr/>
        <a:lstStyle/>
        <a:p>
          <a:endParaRPr lang="ru-RU"/>
        </a:p>
      </dgm:t>
    </dgm:pt>
    <dgm:pt modelId="{4AC881BD-9237-4F10-96DB-218F99EA6177}" type="pres">
      <dgm:prSet presAssocID="{E0AC2EA4-6CD5-469C-858A-1DA4F525A4E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7C02CD8-5A8A-44AB-B544-1009CB8B8D60}" type="pres">
      <dgm:prSet presAssocID="{A8A77644-295A-4204-9BEA-BC4050A1A941}" presName="hierRoot1" presStyleCnt="0"/>
      <dgm:spPr/>
    </dgm:pt>
    <dgm:pt modelId="{8C907167-D387-4682-9600-3FC3C4761E2E}" type="pres">
      <dgm:prSet presAssocID="{A8A77644-295A-4204-9BEA-BC4050A1A941}" presName="composite" presStyleCnt="0"/>
      <dgm:spPr/>
    </dgm:pt>
    <dgm:pt modelId="{4406FB0A-7287-45B7-8EBF-C73DED6EC605}" type="pres">
      <dgm:prSet presAssocID="{A8A77644-295A-4204-9BEA-BC4050A1A941}" presName="background" presStyleLbl="node0" presStyleIdx="0" presStyleCnt="1"/>
      <dgm:spPr/>
    </dgm:pt>
    <dgm:pt modelId="{E6596FF7-574A-46C9-90FA-E5A08AB5C027}" type="pres">
      <dgm:prSet presAssocID="{A8A77644-295A-4204-9BEA-BC4050A1A941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03A75DE-39BF-4164-843F-12BFEB66DFAB}" type="pres">
      <dgm:prSet presAssocID="{A8A77644-295A-4204-9BEA-BC4050A1A941}" presName="hierChild2" presStyleCnt="0"/>
      <dgm:spPr/>
    </dgm:pt>
    <dgm:pt modelId="{BD7AE0C0-15B8-4E8D-AB16-91BDCC52E789}" type="pres">
      <dgm:prSet presAssocID="{5BC0BBA3-3EC0-42EC-9355-675E7D11A48B}" presName="Name10" presStyleLbl="parChTrans1D2" presStyleIdx="0" presStyleCnt="2"/>
      <dgm:spPr/>
      <dgm:t>
        <a:bodyPr/>
        <a:lstStyle/>
        <a:p>
          <a:endParaRPr lang="ru-RU"/>
        </a:p>
      </dgm:t>
    </dgm:pt>
    <dgm:pt modelId="{A9096373-43DE-4B15-AE12-A805CD4B1A5D}" type="pres">
      <dgm:prSet presAssocID="{EB2F4E87-1D71-4D25-AAF2-1B0712E9E4A9}" presName="hierRoot2" presStyleCnt="0"/>
      <dgm:spPr/>
    </dgm:pt>
    <dgm:pt modelId="{FDAB5F7B-DF96-4D01-9EBA-98DA39D2058E}" type="pres">
      <dgm:prSet presAssocID="{EB2F4E87-1D71-4D25-AAF2-1B0712E9E4A9}" presName="composite2" presStyleCnt="0"/>
      <dgm:spPr/>
    </dgm:pt>
    <dgm:pt modelId="{CB1F50D6-4E38-4925-9111-911121A1602B}" type="pres">
      <dgm:prSet presAssocID="{EB2F4E87-1D71-4D25-AAF2-1B0712E9E4A9}" presName="background2" presStyleLbl="node2" presStyleIdx="0" presStyleCnt="2"/>
      <dgm:spPr/>
    </dgm:pt>
    <dgm:pt modelId="{84AC9024-92AD-4075-BA8F-E02707339299}" type="pres">
      <dgm:prSet presAssocID="{EB2F4E87-1D71-4D25-AAF2-1B0712E9E4A9}" presName="text2" presStyleLbl="fgAcc2" presStyleIdx="0" presStyleCnt="2" custScaleX="10815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37B5000-F108-4B9A-9271-4E2406F9CC59}" type="pres">
      <dgm:prSet presAssocID="{EB2F4E87-1D71-4D25-AAF2-1B0712E9E4A9}" presName="hierChild3" presStyleCnt="0"/>
      <dgm:spPr/>
    </dgm:pt>
    <dgm:pt modelId="{3ACD9904-2BCE-477F-A8E6-172931FF8135}" type="pres">
      <dgm:prSet presAssocID="{45A240B7-96F6-4677-8982-E21B00EDAD21}" presName="Name10" presStyleLbl="parChTrans1D2" presStyleIdx="1" presStyleCnt="2"/>
      <dgm:spPr/>
      <dgm:t>
        <a:bodyPr/>
        <a:lstStyle/>
        <a:p>
          <a:endParaRPr lang="ru-RU"/>
        </a:p>
      </dgm:t>
    </dgm:pt>
    <dgm:pt modelId="{3BB760A5-8822-46FD-9A09-BC485B640383}" type="pres">
      <dgm:prSet presAssocID="{5E5E26CE-213B-4AD1-8628-6819D2A387F5}" presName="hierRoot2" presStyleCnt="0"/>
      <dgm:spPr/>
    </dgm:pt>
    <dgm:pt modelId="{6BF96F33-78FB-41BF-BBED-4E9DB0A96786}" type="pres">
      <dgm:prSet presAssocID="{5E5E26CE-213B-4AD1-8628-6819D2A387F5}" presName="composite2" presStyleCnt="0"/>
      <dgm:spPr/>
    </dgm:pt>
    <dgm:pt modelId="{29BB07D2-AC36-4688-A7F0-B6E626F3FF4A}" type="pres">
      <dgm:prSet presAssocID="{5E5E26CE-213B-4AD1-8628-6819D2A387F5}" presName="background2" presStyleLbl="node2" presStyleIdx="1" presStyleCnt="2"/>
      <dgm:spPr/>
    </dgm:pt>
    <dgm:pt modelId="{DAC1125D-F2B1-4DB9-A71D-03B3B16178CF}" type="pres">
      <dgm:prSet presAssocID="{5E5E26CE-213B-4AD1-8628-6819D2A387F5}" presName="text2" presStyleLbl="fgAcc2" presStyleIdx="1" presStyleCnt="2" custScaleX="1354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20C7DDC-E118-4271-A048-77C1F1DBF717}" type="pres">
      <dgm:prSet presAssocID="{5E5E26CE-213B-4AD1-8628-6819D2A387F5}" presName="hierChild3" presStyleCnt="0"/>
      <dgm:spPr/>
    </dgm:pt>
  </dgm:ptLst>
  <dgm:cxnLst>
    <dgm:cxn modelId="{66B75427-5D48-44D7-A6D3-84602BF4E4EE}" type="presOf" srcId="{A8A77644-295A-4204-9BEA-BC4050A1A941}" destId="{E6596FF7-574A-46C9-90FA-E5A08AB5C027}" srcOrd="0" destOrd="0" presId="urn:microsoft.com/office/officeart/2005/8/layout/hierarchy1"/>
    <dgm:cxn modelId="{BD723055-E51C-4B56-98FD-A8905DFBF78B}" type="presOf" srcId="{5E5E26CE-213B-4AD1-8628-6819D2A387F5}" destId="{DAC1125D-F2B1-4DB9-A71D-03B3B16178CF}" srcOrd="0" destOrd="0" presId="urn:microsoft.com/office/officeart/2005/8/layout/hierarchy1"/>
    <dgm:cxn modelId="{3A1CBB64-61FD-4C36-9974-539EEEA86909}" srcId="{A8A77644-295A-4204-9BEA-BC4050A1A941}" destId="{EB2F4E87-1D71-4D25-AAF2-1B0712E9E4A9}" srcOrd="0" destOrd="0" parTransId="{5BC0BBA3-3EC0-42EC-9355-675E7D11A48B}" sibTransId="{97767720-6254-4685-81CD-B53ED0A6ECEF}"/>
    <dgm:cxn modelId="{97F3A277-5E1A-48B5-9DAD-FE757F0D549D}" srcId="{E0AC2EA4-6CD5-469C-858A-1DA4F525A4E8}" destId="{A8A77644-295A-4204-9BEA-BC4050A1A941}" srcOrd="0" destOrd="0" parTransId="{2BB3E40D-CBD6-4B32-9B5D-A5CBCC737D82}" sibTransId="{C01107E7-047F-48EF-B548-827CDA78017F}"/>
    <dgm:cxn modelId="{3CE83E35-9467-41EE-AFEB-9EC68E6F36BF}" type="presOf" srcId="{EB2F4E87-1D71-4D25-AAF2-1B0712E9E4A9}" destId="{84AC9024-92AD-4075-BA8F-E02707339299}" srcOrd="0" destOrd="0" presId="urn:microsoft.com/office/officeart/2005/8/layout/hierarchy1"/>
    <dgm:cxn modelId="{0A79F679-B3B5-473C-B73C-DB57BA47F8F3}" type="presOf" srcId="{5BC0BBA3-3EC0-42EC-9355-675E7D11A48B}" destId="{BD7AE0C0-15B8-4E8D-AB16-91BDCC52E789}" srcOrd="0" destOrd="0" presId="urn:microsoft.com/office/officeart/2005/8/layout/hierarchy1"/>
    <dgm:cxn modelId="{86E2DAA5-6750-4A08-9D28-1244BFF03F13}" srcId="{A8A77644-295A-4204-9BEA-BC4050A1A941}" destId="{5E5E26CE-213B-4AD1-8628-6819D2A387F5}" srcOrd="1" destOrd="0" parTransId="{45A240B7-96F6-4677-8982-E21B00EDAD21}" sibTransId="{64E6AA15-B364-4190-BF19-D62A797C6F68}"/>
    <dgm:cxn modelId="{22C22323-4409-43F1-887E-7AF0CA786E7B}" type="presOf" srcId="{45A240B7-96F6-4677-8982-E21B00EDAD21}" destId="{3ACD9904-2BCE-477F-A8E6-172931FF8135}" srcOrd="0" destOrd="0" presId="urn:microsoft.com/office/officeart/2005/8/layout/hierarchy1"/>
    <dgm:cxn modelId="{65781165-4DDE-431B-A8E2-CB41C04BB7E9}" type="presOf" srcId="{E0AC2EA4-6CD5-469C-858A-1DA4F525A4E8}" destId="{4AC881BD-9237-4F10-96DB-218F99EA6177}" srcOrd="0" destOrd="0" presId="urn:microsoft.com/office/officeart/2005/8/layout/hierarchy1"/>
    <dgm:cxn modelId="{B9026AD6-8D15-4481-B4ED-B773222F22AF}" type="presParOf" srcId="{4AC881BD-9237-4F10-96DB-218F99EA6177}" destId="{87C02CD8-5A8A-44AB-B544-1009CB8B8D60}" srcOrd="0" destOrd="0" presId="urn:microsoft.com/office/officeart/2005/8/layout/hierarchy1"/>
    <dgm:cxn modelId="{F0B9D5E7-8021-42FB-AC61-F5EA7F78276A}" type="presParOf" srcId="{87C02CD8-5A8A-44AB-B544-1009CB8B8D60}" destId="{8C907167-D387-4682-9600-3FC3C4761E2E}" srcOrd="0" destOrd="0" presId="urn:microsoft.com/office/officeart/2005/8/layout/hierarchy1"/>
    <dgm:cxn modelId="{42F6723D-B67F-4701-BE9A-5C916F9884B6}" type="presParOf" srcId="{8C907167-D387-4682-9600-3FC3C4761E2E}" destId="{4406FB0A-7287-45B7-8EBF-C73DED6EC605}" srcOrd="0" destOrd="0" presId="urn:microsoft.com/office/officeart/2005/8/layout/hierarchy1"/>
    <dgm:cxn modelId="{7BEBB214-1F55-46F8-A8B5-64FAB01007CF}" type="presParOf" srcId="{8C907167-D387-4682-9600-3FC3C4761E2E}" destId="{E6596FF7-574A-46C9-90FA-E5A08AB5C027}" srcOrd="1" destOrd="0" presId="urn:microsoft.com/office/officeart/2005/8/layout/hierarchy1"/>
    <dgm:cxn modelId="{0F574842-B8C2-45E7-8A79-6246A00CAABC}" type="presParOf" srcId="{87C02CD8-5A8A-44AB-B544-1009CB8B8D60}" destId="{203A75DE-39BF-4164-843F-12BFEB66DFAB}" srcOrd="1" destOrd="0" presId="urn:microsoft.com/office/officeart/2005/8/layout/hierarchy1"/>
    <dgm:cxn modelId="{989536EE-74DA-49D8-BE0C-93562D9AB0C1}" type="presParOf" srcId="{203A75DE-39BF-4164-843F-12BFEB66DFAB}" destId="{BD7AE0C0-15B8-4E8D-AB16-91BDCC52E789}" srcOrd="0" destOrd="0" presId="urn:microsoft.com/office/officeart/2005/8/layout/hierarchy1"/>
    <dgm:cxn modelId="{C35F4317-3851-4742-87F5-70F7F93622ED}" type="presParOf" srcId="{203A75DE-39BF-4164-843F-12BFEB66DFAB}" destId="{A9096373-43DE-4B15-AE12-A805CD4B1A5D}" srcOrd="1" destOrd="0" presId="urn:microsoft.com/office/officeart/2005/8/layout/hierarchy1"/>
    <dgm:cxn modelId="{62B14425-EA72-4793-A753-220F848F1985}" type="presParOf" srcId="{A9096373-43DE-4B15-AE12-A805CD4B1A5D}" destId="{FDAB5F7B-DF96-4D01-9EBA-98DA39D2058E}" srcOrd="0" destOrd="0" presId="urn:microsoft.com/office/officeart/2005/8/layout/hierarchy1"/>
    <dgm:cxn modelId="{ACC0F4C5-CAC5-4FF8-867E-0280CE8CE91F}" type="presParOf" srcId="{FDAB5F7B-DF96-4D01-9EBA-98DA39D2058E}" destId="{CB1F50D6-4E38-4925-9111-911121A1602B}" srcOrd="0" destOrd="0" presId="urn:microsoft.com/office/officeart/2005/8/layout/hierarchy1"/>
    <dgm:cxn modelId="{60637FDB-54AF-4D67-8100-65F798AB93AD}" type="presParOf" srcId="{FDAB5F7B-DF96-4D01-9EBA-98DA39D2058E}" destId="{84AC9024-92AD-4075-BA8F-E02707339299}" srcOrd="1" destOrd="0" presId="urn:microsoft.com/office/officeart/2005/8/layout/hierarchy1"/>
    <dgm:cxn modelId="{FD23FE9C-60EB-4684-A012-7FE42CD05CA1}" type="presParOf" srcId="{A9096373-43DE-4B15-AE12-A805CD4B1A5D}" destId="{B37B5000-F108-4B9A-9271-4E2406F9CC59}" srcOrd="1" destOrd="0" presId="urn:microsoft.com/office/officeart/2005/8/layout/hierarchy1"/>
    <dgm:cxn modelId="{CA62B11A-7963-473A-A633-A9B5C4504BD0}" type="presParOf" srcId="{203A75DE-39BF-4164-843F-12BFEB66DFAB}" destId="{3ACD9904-2BCE-477F-A8E6-172931FF8135}" srcOrd="2" destOrd="0" presId="urn:microsoft.com/office/officeart/2005/8/layout/hierarchy1"/>
    <dgm:cxn modelId="{87D7D218-A787-4ECC-B193-DA92A51E7A50}" type="presParOf" srcId="{203A75DE-39BF-4164-843F-12BFEB66DFAB}" destId="{3BB760A5-8822-46FD-9A09-BC485B640383}" srcOrd="3" destOrd="0" presId="urn:microsoft.com/office/officeart/2005/8/layout/hierarchy1"/>
    <dgm:cxn modelId="{50E45E7E-61C3-4F6C-86BC-A71B700A0F5D}" type="presParOf" srcId="{3BB760A5-8822-46FD-9A09-BC485B640383}" destId="{6BF96F33-78FB-41BF-BBED-4E9DB0A96786}" srcOrd="0" destOrd="0" presId="urn:microsoft.com/office/officeart/2005/8/layout/hierarchy1"/>
    <dgm:cxn modelId="{E22F5126-AB02-40A3-B139-AEE943344C4A}" type="presParOf" srcId="{6BF96F33-78FB-41BF-BBED-4E9DB0A96786}" destId="{29BB07D2-AC36-4688-A7F0-B6E626F3FF4A}" srcOrd="0" destOrd="0" presId="urn:microsoft.com/office/officeart/2005/8/layout/hierarchy1"/>
    <dgm:cxn modelId="{8EAB2F55-FDA2-49F2-B9A3-2908FA035DB2}" type="presParOf" srcId="{6BF96F33-78FB-41BF-BBED-4E9DB0A96786}" destId="{DAC1125D-F2B1-4DB9-A71D-03B3B16178CF}" srcOrd="1" destOrd="0" presId="urn:microsoft.com/office/officeart/2005/8/layout/hierarchy1"/>
    <dgm:cxn modelId="{96402DA3-CBF5-4918-856A-1C0001A801CE}" type="presParOf" srcId="{3BB760A5-8822-46FD-9A09-BC485B640383}" destId="{320C7DDC-E118-4271-A048-77C1F1DBF71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BBC7184-E877-4EB5-8BFD-BF3282DE8A2B}" type="doc">
      <dgm:prSet loTypeId="urn:microsoft.com/office/officeart/2005/8/layout/chevron1" loCatId="process" qsTypeId="urn:microsoft.com/office/officeart/2005/8/quickstyle/simple1" qsCatId="simple" csTypeId="urn:microsoft.com/office/officeart/2005/8/colors/accent2_2" csCatId="accent2" phldr="1"/>
      <dgm:spPr/>
    </dgm:pt>
    <dgm:pt modelId="{BE17DD97-CFE9-40DE-92C2-09607BD55ED3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Страховщик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547791-CFF5-414F-B35C-F6415033B29A}" type="parTrans" cxnId="{154DCC71-C2E4-4289-862D-8CDE4307271E}">
      <dgm:prSet/>
      <dgm:spPr/>
      <dgm:t>
        <a:bodyPr/>
        <a:lstStyle/>
        <a:p>
          <a:endParaRPr lang="ru-RU"/>
        </a:p>
      </dgm:t>
    </dgm:pt>
    <dgm:pt modelId="{FBDA95BB-C5B5-4830-8855-63050C638AF1}" type="sibTrans" cxnId="{154DCC71-C2E4-4289-862D-8CDE4307271E}">
      <dgm:prSet/>
      <dgm:spPr/>
      <dgm:t>
        <a:bodyPr/>
        <a:lstStyle/>
        <a:p>
          <a:endParaRPr lang="ru-RU"/>
        </a:p>
      </dgm:t>
    </dgm:pt>
    <dgm:pt modelId="{B779E5D3-DF00-418F-A3C0-D24D0062CE25}">
      <dgm:prSet phldrT="[Текст]" custT="1"/>
      <dgm:spPr>
        <a:solidFill>
          <a:srgbClr val="A1D76B"/>
        </a:solidFill>
      </dgm:spPr>
      <dgm:t>
        <a:bodyPr/>
        <a:lstStyle/>
        <a:p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Работодатель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46D8EE-A052-40B3-937D-04F7FFA6A748}" type="parTrans" cxnId="{F711CECD-3EBA-405B-92C2-DF3978C8E19A}">
      <dgm:prSet/>
      <dgm:spPr/>
      <dgm:t>
        <a:bodyPr/>
        <a:lstStyle/>
        <a:p>
          <a:endParaRPr lang="ru-RU"/>
        </a:p>
      </dgm:t>
    </dgm:pt>
    <dgm:pt modelId="{E9C97BBE-1595-4B18-AB9A-63D9EE51DB6F}" type="sibTrans" cxnId="{F711CECD-3EBA-405B-92C2-DF3978C8E19A}">
      <dgm:prSet/>
      <dgm:spPr/>
      <dgm:t>
        <a:bodyPr/>
        <a:lstStyle/>
        <a:p>
          <a:endParaRPr lang="ru-RU"/>
        </a:p>
      </dgm:t>
    </dgm:pt>
    <dgm:pt modelId="{3C4A8D63-419A-4CAC-A8EC-F70E061AA107}" type="pres">
      <dgm:prSet presAssocID="{DBBC7184-E877-4EB5-8BFD-BF3282DE8A2B}" presName="Name0" presStyleCnt="0">
        <dgm:presLayoutVars>
          <dgm:dir/>
          <dgm:animLvl val="lvl"/>
          <dgm:resizeHandles val="exact"/>
        </dgm:presLayoutVars>
      </dgm:prSet>
      <dgm:spPr/>
    </dgm:pt>
    <dgm:pt modelId="{3F75E96D-DDB1-4424-A3BD-EF10AAF469DE}" type="pres">
      <dgm:prSet presAssocID="{BE17DD97-CFE9-40DE-92C2-09607BD55ED3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9E80F8-9223-450D-9F5A-275EF4098347}" type="pres">
      <dgm:prSet presAssocID="{FBDA95BB-C5B5-4830-8855-63050C638AF1}" presName="parTxOnlySpace" presStyleCnt="0"/>
      <dgm:spPr/>
    </dgm:pt>
    <dgm:pt modelId="{6D99188F-DF6D-43C2-9CCC-A3B91103C176}" type="pres">
      <dgm:prSet presAssocID="{B779E5D3-DF00-418F-A3C0-D24D0062CE25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711CECD-3EBA-405B-92C2-DF3978C8E19A}" srcId="{DBBC7184-E877-4EB5-8BFD-BF3282DE8A2B}" destId="{B779E5D3-DF00-418F-A3C0-D24D0062CE25}" srcOrd="1" destOrd="0" parTransId="{DB46D8EE-A052-40B3-937D-04F7FFA6A748}" sibTransId="{E9C97BBE-1595-4B18-AB9A-63D9EE51DB6F}"/>
    <dgm:cxn modelId="{A265F94C-E856-4CCB-9B5B-39DDC98A66B1}" type="presOf" srcId="{DBBC7184-E877-4EB5-8BFD-BF3282DE8A2B}" destId="{3C4A8D63-419A-4CAC-A8EC-F70E061AA107}" srcOrd="0" destOrd="0" presId="urn:microsoft.com/office/officeart/2005/8/layout/chevron1"/>
    <dgm:cxn modelId="{EA4F307D-CEDB-453A-B6F1-25F9534BBA9A}" type="presOf" srcId="{BE17DD97-CFE9-40DE-92C2-09607BD55ED3}" destId="{3F75E96D-DDB1-4424-A3BD-EF10AAF469DE}" srcOrd="0" destOrd="0" presId="urn:microsoft.com/office/officeart/2005/8/layout/chevron1"/>
    <dgm:cxn modelId="{56BF5483-1157-4ACA-AE85-BC92B3E084FC}" type="presOf" srcId="{B779E5D3-DF00-418F-A3C0-D24D0062CE25}" destId="{6D99188F-DF6D-43C2-9CCC-A3B91103C176}" srcOrd="0" destOrd="0" presId="urn:microsoft.com/office/officeart/2005/8/layout/chevron1"/>
    <dgm:cxn modelId="{154DCC71-C2E4-4289-862D-8CDE4307271E}" srcId="{DBBC7184-E877-4EB5-8BFD-BF3282DE8A2B}" destId="{BE17DD97-CFE9-40DE-92C2-09607BD55ED3}" srcOrd="0" destOrd="0" parTransId="{37547791-CFF5-414F-B35C-F6415033B29A}" sibTransId="{FBDA95BB-C5B5-4830-8855-63050C638AF1}"/>
    <dgm:cxn modelId="{6CF6E1C2-BF1A-493C-91B9-CAFC89561F06}" type="presParOf" srcId="{3C4A8D63-419A-4CAC-A8EC-F70E061AA107}" destId="{3F75E96D-DDB1-4424-A3BD-EF10AAF469DE}" srcOrd="0" destOrd="0" presId="urn:microsoft.com/office/officeart/2005/8/layout/chevron1"/>
    <dgm:cxn modelId="{62841F4F-8BF1-42C8-805F-37B80A9AA3B6}" type="presParOf" srcId="{3C4A8D63-419A-4CAC-A8EC-F70E061AA107}" destId="{FD9E80F8-9223-450D-9F5A-275EF4098347}" srcOrd="1" destOrd="0" presId="urn:microsoft.com/office/officeart/2005/8/layout/chevron1"/>
    <dgm:cxn modelId="{E7F37E41-442D-4163-AAAA-227F6ABFCF8D}" type="presParOf" srcId="{3C4A8D63-419A-4CAC-A8EC-F70E061AA107}" destId="{6D99188F-DF6D-43C2-9CCC-A3B91103C176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D17D6E7-D555-419A-97E3-DC8EF5093127}" type="doc">
      <dgm:prSet loTypeId="urn:microsoft.com/office/officeart/2005/8/layout/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F06A61F2-8765-47F2-9515-D9CFBE8E67F6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Работодатель начисляет  взносы на пенсионное страхование в пониженном размере за участников программы</a:t>
          </a:r>
        </a:p>
        <a:p>
          <a:endParaRPr lang="ru-RU" dirty="0"/>
        </a:p>
      </dgm:t>
    </dgm:pt>
    <dgm:pt modelId="{826CCD62-733D-4329-B667-C491E52254A6}" type="parTrans" cxnId="{50067D5D-0789-4E71-A6C0-1044D56E3B39}">
      <dgm:prSet/>
      <dgm:spPr/>
      <dgm:t>
        <a:bodyPr/>
        <a:lstStyle/>
        <a:p>
          <a:endParaRPr lang="ru-RU"/>
        </a:p>
      </dgm:t>
    </dgm:pt>
    <dgm:pt modelId="{4866BB1A-B265-432E-BE26-FC6B5C73A522}" type="sibTrans" cxnId="{50067D5D-0789-4E71-A6C0-1044D56E3B39}">
      <dgm:prSet/>
      <dgm:spPr/>
      <dgm:t>
        <a:bodyPr/>
        <a:lstStyle/>
        <a:p>
          <a:endParaRPr lang="ru-RU"/>
        </a:p>
      </dgm:t>
    </dgm:pt>
    <dgm:pt modelId="{47DB5CE5-510D-4EEC-A360-6892E26F5408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Представляет индивидуальные сведения по форме ПУ-3 с указанием пониженного тарифа</a:t>
          </a:r>
        </a:p>
        <a:p>
          <a:endParaRPr lang="ru-RU" dirty="0"/>
        </a:p>
      </dgm:t>
    </dgm:pt>
    <dgm:pt modelId="{4E1777E3-BF40-4640-91F4-98C1A3D781F9}" type="parTrans" cxnId="{198A5A06-56D3-4ED5-8F2D-F33A2F7399E2}">
      <dgm:prSet/>
      <dgm:spPr/>
      <dgm:t>
        <a:bodyPr/>
        <a:lstStyle/>
        <a:p>
          <a:endParaRPr lang="ru-RU"/>
        </a:p>
      </dgm:t>
    </dgm:pt>
    <dgm:pt modelId="{57250B89-57C7-4CDE-9D0C-E1DFA87CA30E}" type="sibTrans" cxnId="{198A5A06-56D3-4ED5-8F2D-F33A2F7399E2}">
      <dgm:prSet/>
      <dgm:spPr/>
      <dgm:t>
        <a:bodyPr/>
        <a:lstStyle/>
        <a:p>
          <a:endParaRPr lang="ru-RU"/>
        </a:p>
      </dgm:t>
    </dgm:pt>
    <dgm:pt modelId="{9C6A2234-1700-43F8-8F2F-123B0158D33D}">
      <dgm:prSet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Представляет отчет 4-Фонд</a:t>
          </a:r>
          <a:b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с заполнением в нем </a:t>
          </a:r>
          <a:b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строк 50-57 раздела V (справочная информация)</a:t>
          </a:r>
        </a:p>
        <a:p>
          <a:endParaRPr lang="ru-RU" dirty="0"/>
        </a:p>
      </dgm:t>
    </dgm:pt>
    <dgm:pt modelId="{1B4B0DCA-C807-4FA7-AB40-73336DF42A22}" type="parTrans" cxnId="{367ACF59-611C-4EBC-94E7-F4BBF8925FC2}">
      <dgm:prSet/>
      <dgm:spPr/>
      <dgm:t>
        <a:bodyPr/>
        <a:lstStyle/>
        <a:p>
          <a:endParaRPr lang="ru-RU"/>
        </a:p>
      </dgm:t>
    </dgm:pt>
    <dgm:pt modelId="{EABB256C-1594-4B6E-A8FB-E7F0C81C34E0}" type="sibTrans" cxnId="{367ACF59-611C-4EBC-94E7-F4BBF8925FC2}">
      <dgm:prSet/>
      <dgm:spPr/>
      <dgm:t>
        <a:bodyPr/>
        <a:lstStyle/>
        <a:p>
          <a:endParaRPr lang="ru-RU"/>
        </a:p>
      </dgm:t>
    </dgm:pt>
    <dgm:pt modelId="{880C04AE-966F-499A-B763-D24FCC0A722D}">
      <dgm:prSet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 сроку зарплаты, но не позднее 20 числа , перечисляет  в пониженном размере взносы в ФСЗН одним платежом</a:t>
          </a:r>
        </a:p>
        <a:p>
          <a:endParaRPr lang="ru-RU" dirty="0"/>
        </a:p>
      </dgm:t>
    </dgm:pt>
    <dgm:pt modelId="{CB899873-3D01-4D79-B67B-9B3BD033AEE9}" type="parTrans" cxnId="{84B30BBD-DDCA-44E9-B22D-9F9349CB2ACE}">
      <dgm:prSet/>
      <dgm:spPr/>
      <dgm:t>
        <a:bodyPr/>
        <a:lstStyle/>
        <a:p>
          <a:endParaRPr lang="ru-RU"/>
        </a:p>
      </dgm:t>
    </dgm:pt>
    <dgm:pt modelId="{237574E3-0DFA-4788-BE73-4F753BF1300C}" type="sibTrans" cxnId="{84B30BBD-DDCA-44E9-B22D-9F9349CB2ACE}">
      <dgm:prSet/>
      <dgm:spPr/>
      <dgm:t>
        <a:bodyPr/>
        <a:lstStyle/>
        <a:p>
          <a:endParaRPr lang="ru-RU"/>
        </a:p>
      </dgm:t>
    </dgm:pt>
    <dgm:pt modelId="{E14233F2-9268-4888-9EC6-C889FE73CBE3}" type="pres">
      <dgm:prSet presAssocID="{DD17D6E7-D555-419A-97E3-DC8EF509312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21B0CAA-9DFB-45A6-AD47-E4C9FEABEA18}" type="pres">
      <dgm:prSet presAssocID="{F06A61F2-8765-47F2-9515-D9CFBE8E67F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56A8EC-49C6-4791-AFBB-2B0D24DD3338}" type="pres">
      <dgm:prSet presAssocID="{4866BB1A-B265-432E-BE26-FC6B5C73A522}" presName="sibTrans" presStyleLbl="sibTrans2D1" presStyleIdx="0" presStyleCnt="3"/>
      <dgm:spPr/>
      <dgm:t>
        <a:bodyPr/>
        <a:lstStyle/>
        <a:p>
          <a:endParaRPr lang="ru-RU"/>
        </a:p>
      </dgm:t>
    </dgm:pt>
    <dgm:pt modelId="{82A3B1D7-C0C8-424B-AF04-50DBE3446C7C}" type="pres">
      <dgm:prSet presAssocID="{4866BB1A-B265-432E-BE26-FC6B5C73A522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DDD7F645-E437-41FD-8618-23D282D05DF6}" type="pres">
      <dgm:prSet presAssocID="{880C04AE-966F-499A-B763-D24FCC0A722D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F6E3A3-1092-4560-91EA-6A1B23B3AADE}" type="pres">
      <dgm:prSet presAssocID="{237574E3-0DFA-4788-BE73-4F753BF1300C}" presName="sibTrans" presStyleLbl="sibTrans2D1" presStyleIdx="1" presStyleCnt="3"/>
      <dgm:spPr/>
      <dgm:t>
        <a:bodyPr/>
        <a:lstStyle/>
        <a:p>
          <a:endParaRPr lang="ru-RU"/>
        </a:p>
      </dgm:t>
    </dgm:pt>
    <dgm:pt modelId="{317FDADF-92E9-4677-97D8-92A2BDDCD78C}" type="pres">
      <dgm:prSet presAssocID="{237574E3-0DFA-4788-BE73-4F753BF1300C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7920CB1E-C3C0-450E-AD22-48B364115C67}" type="pres">
      <dgm:prSet presAssocID="{9C6A2234-1700-43F8-8F2F-123B0158D33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63E139-9E97-4DD8-BDD7-5F527F59483B}" type="pres">
      <dgm:prSet presAssocID="{EABB256C-1594-4B6E-A8FB-E7F0C81C34E0}" presName="sibTrans" presStyleLbl="sibTrans2D1" presStyleIdx="2" presStyleCnt="3"/>
      <dgm:spPr/>
      <dgm:t>
        <a:bodyPr/>
        <a:lstStyle/>
        <a:p>
          <a:endParaRPr lang="ru-RU"/>
        </a:p>
      </dgm:t>
    </dgm:pt>
    <dgm:pt modelId="{EA2AD25C-26E3-4B4E-9676-DB68E4B2B179}" type="pres">
      <dgm:prSet presAssocID="{EABB256C-1594-4B6E-A8FB-E7F0C81C34E0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693CC07B-D4B0-445C-B249-AB47E933B4F0}" type="pres">
      <dgm:prSet presAssocID="{47DB5CE5-510D-4EEC-A360-6892E26F540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CD86CFE-6EC0-4AE9-ACE0-CC8C9E66BCF2}" type="presOf" srcId="{880C04AE-966F-499A-B763-D24FCC0A722D}" destId="{DDD7F645-E437-41FD-8618-23D282D05DF6}" srcOrd="0" destOrd="0" presId="urn:microsoft.com/office/officeart/2005/8/layout/process5"/>
    <dgm:cxn modelId="{50067D5D-0789-4E71-A6C0-1044D56E3B39}" srcId="{DD17D6E7-D555-419A-97E3-DC8EF5093127}" destId="{F06A61F2-8765-47F2-9515-D9CFBE8E67F6}" srcOrd="0" destOrd="0" parTransId="{826CCD62-733D-4329-B667-C491E52254A6}" sibTransId="{4866BB1A-B265-432E-BE26-FC6B5C73A522}"/>
    <dgm:cxn modelId="{D5E0E9C8-677B-44D0-ADD6-DCA5EE9EE030}" type="presOf" srcId="{47DB5CE5-510D-4EEC-A360-6892E26F5408}" destId="{693CC07B-D4B0-445C-B249-AB47E933B4F0}" srcOrd="0" destOrd="0" presId="urn:microsoft.com/office/officeart/2005/8/layout/process5"/>
    <dgm:cxn modelId="{56C736D9-10AF-45B7-B0A3-65DC8786855C}" type="presOf" srcId="{237574E3-0DFA-4788-BE73-4F753BF1300C}" destId="{317FDADF-92E9-4677-97D8-92A2BDDCD78C}" srcOrd="1" destOrd="0" presId="urn:microsoft.com/office/officeart/2005/8/layout/process5"/>
    <dgm:cxn modelId="{1CBBF811-ACCB-40B0-B048-BBCDF2FAD21B}" type="presOf" srcId="{9C6A2234-1700-43F8-8F2F-123B0158D33D}" destId="{7920CB1E-C3C0-450E-AD22-48B364115C67}" srcOrd="0" destOrd="0" presId="urn:microsoft.com/office/officeart/2005/8/layout/process5"/>
    <dgm:cxn modelId="{6C7B9140-E627-4E85-883D-234F67D35CA0}" type="presOf" srcId="{DD17D6E7-D555-419A-97E3-DC8EF5093127}" destId="{E14233F2-9268-4888-9EC6-C889FE73CBE3}" srcOrd="0" destOrd="0" presId="urn:microsoft.com/office/officeart/2005/8/layout/process5"/>
    <dgm:cxn modelId="{198A5A06-56D3-4ED5-8F2D-F33A2F7399E2}" srcId="{DD17D6E7-D555-419A-97E3-DC8EF5093127}" destId="{47DB5CE5-510D-4EEC-A360-6892E26F5408}" srcOrd="3" destOrd="0" parTransId="{4E1777E3-BF40-4640-91F4-98C1A3D781F9}" sibTransId="{57250B89-57C7-4CDE-9D0C-E1DFA87CA30E}"/>
    <dgm:cxn modelId="{4FE8E077-6426-4D95-B340-99E3AFDF4309}" type="presOf" srcId="{F06A61F2-8765-47F2-9515-D9CFBE8E67F6}" destId="{321B0CAA-9DFB-45A6-AD47-E4C9FEABEA18}" srcOrd="0" destOrd="0" presId="urn:microsoft.com/office/officeart/2005/8/layout/process5"/>
    <dgm:cxn modelId="{ACA5898E-4667-4337-8A7E-82651A9AEACB}" type="presOf" srcId="{EABB256C-1594-4B6E-A8FB-E7F0C81C34E0}" destId="{4B63E139-9E97-4DD8-BDD7-5F527F59483B}" srcOrd="0" destOrd="0" presId="urn:microsoft.com/office/officeart/2005/8/layout/process5"/>
    <dgm:cxn modelId="{DEB37160-900C-4301-9A8E-A9B49230BFEA}" type="presOf" srcId="{237574E3-0DFA-4788-BE73-4F753BF1300C}" destId="{E0F6E3A3-1092-4560-91EA-6A1B23B3AADE}" srcOrd="0" destOrd="0" presId="urn:microsoft.com/office/officeart/2005/8/layout/process5"/>
    <dgm:cxn modelId="{EECF5ED8-0819-43BA-883A-FCF9CF27F08D}" type="presOf" srcId="{EABB256C-1594-4B6E-A8FB-E7F0C81C34E0}" destId="{EA2AD25C-26E3-4B4E-9676-DB68E4B2B179}" srcOrd="1" destOrd="0" presId="urn:microsoft.com/office/officeart/2005/8/layout/process5"/>
    <dgm:cxn modelId="{E04577C3-07F8-4CDC-9BFF-315D97EC3AB0}" type="presOf" srcId="{4866BB1A-B265-432E-BE26-FC6B5C73A522}" destId="{5856A8EC-49C6-4791-AFBB-2B0D24DD3338}" srcOrd="0" destOrd="0" presId="urn:microsoft.com/office/officeart/2005/8/layout/process5"/>
    <dgm:cxn modelId="{367ACF59-611C-4EBC-94E7-F4BBF8925FC2}" srcId="{DD17D6E7-D555-419A-97E3-DC8EF5093127}" destId="{9C6A2234-1700-43F8-8F2F-123B0158D33D}" srcOrd="2" destOrd="0" parTransId="{1B4B0DCA-C807-4FA7-AB40-73336DF42A22}" sibTransId="{EABB256C-1594-4B6E-A8FB-E7F0C81C34E0}"/>
    <dgm:cxn modelId="{77BF9EC2-D825-4444-834D-D72F4A131110}" type="presOf" srcId="{4866BB1A-B265-432E-BE26-FC6B5C73A522}" destId="{82A3B1D7-C0C8-424B-AF04-50DBE3446C7C}" srcOrd="1" destOrd="0" presId="urn:microsoft.com/office/officeart/2005/8/layout/process5"/>
    <dgm:cxn modelId="{84B30BBD-DDCA-44E9-B22D-9F9349CB2ACE}" srcId="{DD17D6E7-D555-419A-97E3-DC8EF5093127}" destId="{880C04AE-966F-499A-B763-D24FCC0A722D}" srcOrd="1" destOrd="0" parTransId="{CB899873-3D01-4D79-B67B-9B3BD033AEE9}" sibTransId="{237574E3-0DFA-4788-BE73-4F753BF1300C}"/>
    <dgm:cxn modelId="{3324DABA-BCAB-4E13-B348-4FBE1A2A5FA0}" type="presParOf" srcId="{E14233F2-9268-4888-9EC6-C889FE73CBE3}" destId="{321B0CAA-9DFB-45A6-AD47-E4C9FEABEA18}" srcOrd="0" destOrd="0" presId="urn:microsoft.com/office/officeart/2005/8/layout/process5"/>
    <dgm:cxn modelId="{C31CD6E7-12AA-40D9-9A69-0E89BCC096FC}" type="presParOf" srcId="{E14233F2-9268-4888-9EC6-C889FE73CBE3}" destId="{5856A8EC-49C6-4791-AFBB-2B0D24DD3338}" srcOrd="1" destOrd="0" presId="urn:microsoft.com/office/officeart/2005/8/layout/process5"/>
    <dgm:cxn modelId="{6E8E85E1-E8E2-46CF-907C-1B87A12ED58A}" type="presParOf" srcId="{5856A8EC-49C6-4791-AFBB-2B0D24DD3338}" destId="{82A3B1D7-C0C8-424B-AF04-50DBE3446C7C}" srcOrd="0" destOrd="0" presId="urn:microsoft.com/office/officeart/2005/8/layout/process5"/>
    <dgm:cxn modelId="{EAF56E43-9D46-4A59-8CA0-A48A331CBB29}" type="presParOf" srcId="{E14233F2-9268-4888-9EC6-C889FE73CBE3}" destId="{DDD7F645-E437-41FD-8618-23D282D05DF6}" srcOrd="2" destOrd="0" presId="urn:microsoft.com/office/officeart/2005/8/layout/process5"/>
    <dgm:cxn modelId="{D7A66D04-6F5B-4D16-8E82-9937892CE792}" type="presParOf" srcId="{E14233F2-9268-4888-9EC6-C889FE73CBE3}" destId="{E0F6E3A3-1092-4560-91EA-6A1B23B3AADE}" srcOrd="3" destOrd="0" presId="urn:microsoft.com/office/officeart/2005/8/layout/process5"/>
    <dgm:cxn modelId="{AC88CDEA-5B70-4CFD-B63E-9FC00C5C08F3}" type="presParOf" srcId="{E0F6E3A3-1092-4560-91EA-6A1B23B3AADE}" destId="{317FDADF-92E9-4677-97D8-92A2BDDCD78C}" srcOrd="0" destOrd="0" presId="urn:microsoft.com/office/officeart/2005/8/layout/process5"/>
    <dgm:cxn modelId="{8DDACEA4-28A3-43CB-9953-B2DEB8E18128}" type="presParOf" srcId="{E14233F2-9268-4888-9EC6-C889FE73CBE3}" destId="{7920CB1E-C3C0-450E-AD22-48B364115C67}" srcOrd="4" destOrd="0" presId="urn:microsoft.com/office/officeart/2005/8/layout/process5"/>
    <dgm:cxn modelId="{A6166920-7717-4EAC-938E-3505460289B5}" type="presParOf" srcId="{E14233F2-9268-4888-9EC6-C889FE73CBE3}" destId="{4B63E139-9E97-4DD8-BDD7-5F527F59483B}" srcOrd="5" destOrd="0" presId="urn:microsoft.com/office/officeart/2005/8/layout/process5"/>
    <dgm:cxn modelId="{B9C7996A-C0CA-4B5A-BEC1-13F0EC038A13}" type="presParOf" srcId="{4B63E139-9E97-4DD8-BDD7-5F527F59483B}" destId="{EA2AD25C-26E3-4B4E-9676-DB68E4B2B179}" srcOrd="0" destOrd="0" presId="urn:microsoft.com/office/officeart/2005/8/layout/process5"/>
    <dgm:cxn modelId="{40ED25E0-6DE3-4D4C-B295-01D9036719C5}" type="presParOf" srcId="{E14233F2-9268-4888-9EC6-C889FE73CBE3}" destId="{693CC07B-D4B0-445C-B249-AB47E933B4F0}" srcOrd="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D17D6E7-D555-419A-97E3-DC8EF5093127}" type="doc">
      <dgm:prSet loTypeId="urn:microsoft.com/office/officeart/2005/8/layout/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F06A61F2-8765-47F2-9515-D9CFBE8E67F6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Только при условии уплаты взносов Страховщику взносы              в бюджет фонда уплачиваются               в понижающем размере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6CCD62-733D-4329-B667-C491E52254A6}" type="parTrans" cxnId="{50067D5D-0789-4E71-A6C0-1044D56E3B39}">
      <dgm:prSet/>
      <dgm:spPr/>
      <dgm:t>
        <a:bodyPr/>
        <a:lstStyle/>
        <a:p>
          <a:endParaRPr lang="ru-RU"/>
        </a:p>
      </dgm:t>
    </dgm:pt>
    <dgm:pt modelId="{4866BB1A-B265-432E-BE26-FC6B5C73A522}" type="sibTrans" cxnId="{50067D5D-0789-4E71-A6C0-1044D56E3B39}">
      <dgm:prSet/>
      <dgm:spPr/>
      <dgm:t>
        <a:bodyPr/>
        <a:lstStyle/>
        <a:p>
          <a:endParaRPr lang="ru-RU"/>
        </a:p>
      </dgm:t>
    </dgm:pt>
    <dgm:pt modelId="{47DB5CE5-510D-4EEC-A360-6892E26F5408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отчете 4-фонд допускаются неточности по начисленным взносам и фонду оплаты труда               за счет округлений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E1777E3-BF40-4640-91F4-98C1A3D781F9}" type="parTrans" cxnId="{198A5A06-56D3-4ED5-8F2D-F33A2F7399E2}">
      <dgm:prSet/>
      <dgm:spPr/>
      <dgm:t>
        <a:bodyPr/>
        <a:lstStyle/>
        <a:p>
          <a:endParaRPr lang="ru-RU"/>
        </a:p>
      </dgm:t>
    </dgm:pt>
    <dgm:pt modelId="{57250B89-57C7-4CDE-9D0C-E1DFA87CA30E}" type="sibTrans" cxnId="{198A5A06-56D3-4ED5-8F2D-F33A2F7399E2}">
      <dgm:prSet/>
      <dgm:spPr/>
      <dgm:t>
        <a:bodyPr/>
        <a:lstStyle/>
        <a:p>
          <a:endParaRPr lang="ru-RU"/>
        </a:p>
      </dgm:t>
    </dgm:pt>
    <dgm:pt modelId="{9C6A2234-1700-43F8-8F2F-123B0158D33D}">
      <dgm:prSet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Данные в отчете должны соответствовать информации, представленной Работодателем Страховщику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4B0DCA-C807-4FA7-AB40-73336DF42A22}" type="parTrans" cxnId="{367ACF59-611C-4EBC-94E7-F4BBF8925FC2}">
      <dgm:prSet/>
      <dgm:spPr/>
      <dgm:t>
        <a:bodyPr/>
        <a:lstStyle/>
        <a:p>
          <a:endParaRPr lang="ru-RU"/>
        </a:p>
      </dgm:t>
    </dgm:pt>
    <dgm:pt modelId="{EABB256C-1594-4B6E-A8FB-E7F0C81C34E0}" type="sibTrans" cxnId="{367ACF59-611C-4EBC-94E7-F4BBF8925FC2}">
      <dgm:prSet/>
      <dgm:spPr/>
      <dgm:t>
        <a:bodyPr/>
        <a:lstStyle/>
        <a:p>
          <a:endParaRPr lang="ru-RU"/>
        </a:p>
      </dgm:t>
    </dgm:pt>
    <dgm:pt modelId="{880C04AE-966F-499A-B763-D24FCC0A722D}">
      <dgm:prSet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Взносы в бюджет фонда подлежат перерасчету в понижающем размере только в течении месяца поле наступления срока уплаты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B899873-3D01-4D79-B67B-9B3BD033AEE9}" type="parTrans" cxnId="{84B30BBD-DDCA-44E9-B22D-9F9349CB2ACE}">
      <dgm:prSet/>
      <dgm:spPr/>
      <dgm:t>
        <a:bodyPr/>
        <a:lstStyle/>
        <a:p>
          <a:endParaRPr lang="ru-RU"/>
        </a:p>
      </dgm:t>
    </dgm:pt>
    <dgm:pt modelId="{237574E3-0DFA-4788-BE73-4F753BF1300C}" type="sibTrans" cxnId="{84B30BBD-DDCA-44E9-B22D-9F9349CB2ACE}">
      <dgm:prSet/>
      <dgm:spPr/>
      <dgm:t>
        <a:bodyPr/>
        <a:lstStyle/>
        <a:p>
          <a:endParaRPr lang="ru-RU"/>
        </a:p>
      </dgm:t>
    </dgm:pt>
    <dgm:pt modelId="{E14233F2-9268-4888-9EC6-C889FE73CBE3}" type="pres">
      <dgm:prSet presAssocID="{DD17D6E7-D555-419A-97E3-DC8EF509312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21B0CAA-9DFB-45A6-AD47-E4C9FEABEA18}" type="pres">
      <dgm:prSet presAssocID="{F06A61F2-8765-47F2-9515-D9CFBE8E67F6}" presName="node" presStyleLbl="node1" presStyleIdx="0" presStyleCnt="4" custScaleX="1792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56A8EC-49C6-4791-AFBB-2B0D24DD3338}" type="pres">
      <dgm:prSet presAssocID="{4866BB1A-B265-432E-BE26-FC6B5C73A522}" presName="sibTrans" presStyleLbl="sibTrans2D1" presStyleIdx="0" presStyleCnt="3"/>
      <dgm:spPr/>
      <dgm:t>
        <a:bodyPr/>
        <a:lstStyle/>
        <a:p>
          <a:endParaRPr lang="ru-RU"/>
        </a:p>
      </dgm:t>
    </dgm:pt>
    <dgm:pt modelId="{82A3B1D7-C0C8-424B-AF04-50DBE3446C7C}" type="pres">
      <dgm:prSet presAssocID="{4866BB1A-B265-432E-BE26-FC6B5C73A522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DDD7F645-E437-41FD-8618-23D282D05DF6}" type="pres">
      <dgm:prSet presAssocID="{880C04AE-966F-499A-B763-D24FCC0A722D}" presName="node" presStyleLbl="node1" presStyleIdx="1" presStyleCnt="4" custScaleX="1855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F6E3A3-1092-4560-91EA-6A1B23B3AADE}" type="pres">
      <dgm:prSet presAssocID="{237574E3-0DFA-4788-BE73-4F753BF1300C}" presName="sibTrans" presStyleLbl="sibTrans2D1" presStyleIdx="1" presStyleCnt="3"/>
      <dgm:spPr/>
      <dgm:t>
        <a:bodyPr/>
        <a:lstStyle/>
        <a:p>
          <a:endParaRPr lang="ru-RU"/>
        </a:p>
      </dgm:t>
    </dgm:pt>
    <dgm:pt modelId="{317FDADF-92E9-4677-97D8-92A2BDDCD78C}" type="pres">
      <dgm:prSet presAssocID="{237574E3-0DFA-4788-BE73-4F753BF1300C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7920CB1E-C3C0-450E-AD22-48B364115C67}" type="pres">
      <dgm:prSet presAssocID="{9C6A2234-1700-43F8-8F2F-123B0158D33D}" presName="node" presStyleLbl="node1" presStyleIdx="2" presStyleCnt="4" custScaleX="1722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63E139-9E97-4DD8-BDD7-5F527F59483B}" type="pres">
      <dgm:prSet presAssocID="{EABB256C-1594-4B6E-A8FB-E7F0C81C34E0}" presName="sibTrans" presStyleLbl="sibTrans2D1" presStyleIdx="2" presStyleCnt="3"/>
      <dgm:spPr/>
      <dgm:t>
        <a:bodyPr/>
        <a:lstStyle/>
        <a:p>
          <a:endParaRPr lang="ru-RU"/>
        </a:p>
      </dgm:t>
    </dgm:pt>
    <dgm:pt modelId="{EA2AD25C-26E3-4B4E-9676-DB68E4B2B179}" type="pres">
      <dgm:prSet presAssocID="{EABB256C-1594-4B6E-A8FB-E7F0C81C34E0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693CC07B-D4B0-445C-B249-AB47E933B4F0}" type="pres">
      <dgm:prSet presAssocID="{47DB5CE5-510D-4EEC-A360-6892E26F5408}" presName="node" presStyleLbl="node1" presStyleIdx="3" presStyleCnt="4" custScaleX="1812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1488AA7-956A-4C6F-834F-850656CDBE4B}" type="presOf" srcId="{EABB256C-1594-4B6E-A8FB-E7F0C81C34E0}" destId="{4B63E139-9E97-4DD8-BDD7-5F527F59483B}" srcOrd="0" destOrd="0" presId="urn:microsoft.com/office/officeart/2005/8/layout/process5"/>
    <dgm:cxn modelId="{506ABBF6-01FB-4944-B281-AA57DB25F398}" type="presOf" srcId="{880C04AE-966F-499A-B763-D24FCC0A722D}" destId="{DDD7F645-E437-41FD-8618-23D282D05DF6}" srcOrd="0" destOrd="0" presId="urn:microsoft.com/office/officeart/2005/8/layout/process5"/>
    <dgm:cxn modelId="{50067D5D-0789-4E71-A6C0-1044D56E3B39}" srcId="{DD17D6E7-D555-419A-97E3-DC8EF5093127}" destId="{F06A61F2-8765-47F2-9515-D9CFBE8E67F6}" srcOrd="0" destOrd="0" parTransId="{826CCD62-733D-4329-B667-C491E52254A6}" sibTransId="{4866BB1A-B265-432E-BE26-FC6B5C73A522}"/>
    <dgm:cxn modelId="{0D7E608C-7959-4BD1-8864-C1D887E64B42}" type="presOf" srcId="{237574E3-0DFA-4788-BE73-4F753BF1300C}" destId="{317FDADF-92E9-4677-97D8-92A2BDDCD78C}" srcOrd="1" destOrd="0" presId="urn:microsoft.com/office/officeart/2005/8/layout/process5"/>
    <dgm:cxn modelId="{F71BBE12-6AE7-45CF-8E6F-0DBAF53E17B4}" type="presOf" srcId="{237574E3-0DFA-4788-BE73-4F753BF1300C}" destId="{E0F6E3A3-1092-4560-91EA-6A1B23B3AADE}" srcOrd="0" destOrd="0" presId="urn:microsoft.com/office/officeart/2005/8/layout/process5"/>
    <dgm:cxn modelId="{198A5A06-56D3-4ED5-8F2D-F33A2F7399E2}" srcId="{DD17D6E7-D555-419A-97E3-DC8EF5093127}" destId="{47DB5CE5-510D-4EEC-A360-6892E26F5408}" srcOrd="3" destOrd="0" parTransId="{4E1777E3-BF40-4640-91F4-98C1A3D781F9}" sibTransId="{57250B89-57C7-4CDE-9D0C-E1DFA87CA30E}"/>
    <dgm:cxn modelId="{1117A755-43B1-4030-BC91-5C4DFDAFA0A2}" type="presOf" srcId="{F06A61F2-8765-47F2-9515-D9CFBE8E67F6}" destId="{321B0CAA-9DFB-45A6-AD47-E4C9FEABEA18}" srcOrd="0" destOrd="0" presId="urn:microsoft.com/office/officeart/2005/8/layout/process5"/>
    <dgm:cxn modelId="{5AB015C7-0639-4930-9E2F-2F3ED33E0725}" type="presOf" srcId="{9C6A2234-1700-43F8-8F2F-123B0158D33D}" destId="{7920CB1E-C3C0-450E-AD22-48B364115C67}" srcOrd="0" destOrd="0" presId="urn:microsoft.com/office/officeart/2005/8/layout/process5"/>
    <dgm:cxn modelId="{DF4CC962-115D-4FCA-BB52-E73DE9918F60}" type="presOf" srcId="{4866BB1A-B265-432E-BE26-FC6B5C73A522}" destId="{5856A8EC-49C6-4791-AFBB-2B0D24DD3338}" srcOrd="0" destOrd="0" presId="urn:microsoft.com/office/officeart/2005/8/layout/process5"/>
    <dgm:cxn modelId="{B105C35E-6895-4DF7-AF73-62592336D381}" type="presOf" srcId="{4866BB1A-B265-432E-BE26-FC6B5C73A522}" destId="{82A3B1D7-C0C8-424B-AF04-50DBE3446C7C}" srcOrd="1" destOrd="0" presId="urn:microsoft.com/office/officeart/2005/8/layout/process5"/>
    <dgm:cxn modelId="{A152CC6D-3119-4597-832A-B23438B3CB96}" type="presOf" srcId="{DD17D6E7-D555-419A-97E3-DC8EF5093127}" destId="{E14233F2-9268-4888-9EC6-C889FE73CBE3}" srcOrd="0" destOrd="0" presId="urn:microsoft.com/office/officeart/2005/8/layout/process5"/>
    <dgm:cxn modelId="{367ACF59-611C-4EBC-94E7-F4BBF8925FC2}" srcId="{DD17D6E7-D555-419A-97E3-DC8EF5093127}" destId="{9C6A2234-1700-43F8-8F2F-123B0158D33D}" srcOrd="2" destOrd="0" parTransId="{1B4B0DCA-C807-4FA7-AB40-73336DF42A22}" sibTransId="{EABB256C-1594-4B6E-A8FB-E7F0C81C34E0}"/>
    <dgm:cxn modelId="{6AF72F20-3BC1-4095-8612-5872F55ACADE}" type="presOf" srcId="{47DB5CE5-510D-4EEC-A360-6892E26F5408}" destId="{693CC07B-D4B0-445C-B249-AB47E933B4F0}" srcOrd="0" destOrd="0" presId="urn:microsoft.com/office/officeart/2005/8/layout/process5"/>
    <dgm:cxn modelId="{E10A49E0-4848-4CD2-BB4F-AC5FBD4D2EC7}" type="presOf" srcId="{EABB256C-1594-4B6E-A8FB-E7F0C81C34E0}" destId="{EA2AD25C-26E3-4B4E-9676-DB68E4B2B179}" srcOrd="1" destOrd="0" presId="urn:microsoft.com/office/officeart/2005/8/layout/process5"/>
    <dgm:cxn modelId="{84B30BBD-DDCA-44E9-B22D-9F9349CB2ACE}" srcId="{DD17D6E7-D555-419A-97E3-DC8EF5093127}" destId="{880C04AE-966F-499A-B763-D24FCC0A722D}" srcOrd="1" destOrd="0" parTransId="{CB899873-3D01-4D79-B67B-9B3BD033AEE9}" sibTransId="{237574E3-0DFA-4788-BE73-4F753BF1300C}"/>
    <dgm:cxn modelId="{2560E62C-2303-4562-8BA4-DCBF0371C719}" type="presParOf" srcId="{E14233F2-9268-4888-9EC6-C889FE73CBE3}" destId="{321B0CAA-9DFB-45A6-AD47-E4C9FEABEA18}" srcOrd="0" destOrd="0" presId="urn:microsoft.com/office/officeart/2005/8/layout/process5"/>
    <dgm:cxn modelId="{62AD2AEF-E57F-43BD-A8C5-FF1D726F21AF}" type="presParOf" srcId="{E14233F2-9268-4888-9EC6-C889FE73CBE3}" destId="{5856A8EC-49C6-4791-AFBB-2B0D24DD3338}" srcOrd="1" destOrd="0" presId="urn:microsoft.com/office/officeart/2005/8/layout/process5"/>
    <dgm:cxn modelId="{3F0F6793-0538-4CCF-ACB8-FA1CCF744182}" type="presParOf" srcId="{5856A8EC-49C6-4791-AFBB-2B0D24DD3338}" destId="{82A3B1D7-C0C8-424B-AF04-50DBE3446C7C}" srcOrd="0" destOrd="0" presId="urn:microsoft.com/office/officeart/2005/8/layout/process5"/>
    <dgm:cxn modelId="{C08711CC-554A-4C0D-AABA-88A804C6F288}" type="presParOf" srcId="{E14233F2-9268-4888-9EC6-C889FE73CBE3}" destId="{DDD7F645-E437-41FD-8618-23D282D05DF6}" srcOrd="2" destOrd="0" presId="urn:microsoft.com/office/officeart/2005/8/layout/process5"/>
    <dgm:cxn modelId="{6ACC2B55-97DC-4275-BCE0-4BC0E14F8FCA}" type="presParOf" srcId="{E14233F2-9268-4888-9EC6-C889FE73CBE3}" destId="{E0F6E3A3-1092-4560-91EA-6A1B23B3AADE}" srcOrd="3" destOrd="0" presId="urn:microsoft.com/office/officeart/2005/8/layout/process5"/>
    <dgm:cxn modelId="{2BF14553-B7D2-4D7E-89C5-455131EAFA6A}" type="presParOf" srcId="{E0F6E3A3-1092-4560-91EA-6A1B23B3AADE}" destId="{317FDADF-92E9-4677-97D8-92A2BDDCD78C}" srcOrd="0" destOrd="0" presId="urn:microsoft.com/office/officeart/2005/8/layout/process5"/>
    <dgm:cxn modelId="{0FEA4926-FB12-494A-A002-56383E9E73DE}" type="presParOf" srcId="{E14233F2-9268-4888-9EC6-C889FE73CBE3}" destId="{7920CB1E-C3C0-450E-AD22-48B364115C67}" srcOrd="4" destOrd="0" presId="urn:microsoft.com/office/officeart/2005/8/layout/process5"/>
    <dgm:cxn modelId="{79C54FC2-1BF4-4035-8731-2AC9EAAE2A3E}" type="presParOf" srcId="{E14233F2-9268-4888-9EC6-C889FE73CBE3}" destId="{4B63E139-9E97-4DD8-BDD7-5F527F59483B}" srcOrd="5" destOrd="0" presId="urn:microsoft.com/office/officeart/2005/8/layout/process5"/>
    <dgm:cxn modelId="{116CA4A3-A90B-42E4-8CD8-C9CB5FA10A3E}" type="presParOf" srcId="{4B63E139-9E97-4DD8-BDD7-5F527F59483B}" destId="{EA2AD25C-26E3-4B4E-9676-DB68E4B2B179}" srcOrd="0" destOrd="0" presId="urn:microsoft.com/office/officeart/2005/8/layout/process5"/>
    <dgm:cxn modelId="{9AC81D82-F52F-43A6-A460-C00810558243}" type="presParOf" srcId="{E14233F2-9268-4888-9EC6-C889FE73CBE3}" destId="{693CC07B-D4B0-445C-B249-AB47E933B4F0}" srcOrd="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F903A04-B867-41C8-B47D-AEA30014EF1F}" type="doc">
      <dgm:prSet loTypeId="urn:microsoft.com/office/officeart/2005/8/layout/orgChart1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323D9BD0-042B-4D8C-8834-DEFCA94455B6}">
      <dgm:prSet phldrT="[Текст]"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Для повторной сдачи отчета </a:t>
          </a:r>
        </a:p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4-Фонд Работодателю необходимо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53705B7-09EA-4206-A17F-91F0A52F797A}" type="parTrans" cxnId="{5140FFAE-FE6D-4D5D-8A70-3184C1D92010}">
      <dgm:prSet/>
      <dgm:spPr/>
      <dgm:t>
        <a:bodyPr/>
        <a:lstStyle/>
        <a:p>
          <a:endParaRPr lang="ru-RU"/>
        </a:p>
      </dgm:t>
    </dgm:pt>
    <dgm:pt modelId="{348A9CD9-E688-42D0-87D4-0AAC14F1435A}" type="sibTrans" cxnId="{5140FFAE-FE6D-4D5D-8A70-3184C1D92010}">
      <dgm:prSet/>
      <dgm:spPr/>
      <dgm:t>
        <a:bodyPr/>
        <a:lstStyle/>
        <a:p>
          <a:endParaRPr lang="ru-RU"/>
        </a:p>
      </dgm:t>
    </dgm:pt>
    <dgm:pt modelId="{D7A5F52A-FFDB-4692-99D7-28B70BA677CE}">
      <dgm:prSet phldrT="[Текст]"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Исправить отчет</a:t>
          </a:r>
          <a:endParaRPr lang="ru-RU" sz="1800" dirty="0"/>
        </a:p>
      </dgm:t>
    </dgm:pt>
    <dgm:pt modelId="{D7E205F5-20B2-4CBE-990C-0EB366F81B66}" type="sibTrans" cxnId="{7E12D9BA-64A9-4151-A6B6-EFAE13CFFA74}">
      <dgm:prSet/>
      <dgm:spPr/>
      <dgm:t>
        <a:bodyPr/>
        <a:lstStyle/>
        <a:p>
          <a:endParaRPr lang="ru-RU"/>
        </a:p>
      </dgm:t>
    </dgm:pt>
    <dgm:pt modelId="{3408469F-D796-487B-93DC-472E2CF68A24}" type="parTrans" cxnId="{7E12D9BA-64A9-4151-A6B6-EFAE13CFFA74}">
      <dgm:prSet/>
      <dgm:spPr/>
      <dgm:t>
        <a:bodyPr/>
        <a:lstStyle/>
        <a:p>
          <a:endParaRPr lang="ru-RU"/>
        </a:p>
      </dgm:t>
    </dgm:pt>
    <dgm:pt modelId="{5AFD0CC3-52EE-4DF1-9BAC-70E0961AA75F}">
      <dgm:prSet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Заменить ранее представленную информацию Страховщику</a:t>
          </a:r>
          <a:endParaRPr lang="ru-RU" sz="1800" dirty="0"/>
        </a:p>
      </dgm:t>
    </dgm:pt>
    <dgm:pt modelId="{E7C60B6D-FA57-4D52-8688-BF9C0CAE7AB6}" type="parTrans" cxnId="{C2F7438B-2C30-4698-AF8E-EEAF9A2D98D0}">
      <dgm:prSet/>
      <dgm:spPr/>
      <dgm:t>
        <a:bodyPr/>
        <a:lstStyle/>
        <a:p>
          <a:endParaRPr lang="ru-RU"/>
        </a:p>
      </dgm:t>
    </dgm:pt>
    <dgm:pt modelId="{728791E8-226B-4104-9054-77DEE0E6284B}" type="sibTrans" cxnId="{C2F7438B-2C30-4698-AF8E-EEAF9A2D98D0}">
      <dgm:prSet/>
      <dgm:spPr/>
      <dgm:t>
        <a:bodyPr/>
        <a:lstStyle/>
        <a:p>
          <a:endParaRPr lang="ru-RU"/>
        </a:p>
      </dgm:t>
    </dgm:pt>
    <dgm:pt modelId="{445A0CA4-1FC7-43C5-A3E2-46E5D04DC0D9}" type="pres">
      <dgm:prSet presAssocID="{2F903A04-B867-41C8-B47D-AEA30014EF1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C6E8056-9D66-46C8-9002-DBD62EF03F31}" type="pres">
      <dgm:prSet presAssocID="{323D9BD0-042B-4D8C-8834-DEFCA94455B6}" presName="hierRoot1" presStyleCnt="0">
        <dgm:presLayoutVars>
          <dgm:hierBranch val="init"/>
        </dgm:presLayoutVars>
      </dgm:prSet>
      <dgm:spPr/>
    </dgm:pt>
    <dgm:pt modelId="{FF5FAD38-DAA9-4C9F-AC33-2D015281E9E5}" type="pres">
      <dgm:prSet presAssocID="{323D9BD0-042B-4D8C-8834-DEFCA94455B6}" presName="rootComposite1" presStyleCnt="0"/>
      <dgm:spPr/>
    </dgm:pt>
    <dgm:pt modelId="{7D5E58E0-02CF-4C7B-AED5-5127457CDFAB}" type="pres">
      <dgm:prSet presAssocID="{323D9BD0-042B-4D8C-8834-DEFCA94455B6}" presName="rootText1" presStyleLbl="node0" presStyleIdx="0" presStyleCnt="1" custScaleX="19297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87DA833-3FEA-49D0-8456-95AB1FA55827}" type="pres">
      <dgm:prSet presAssocID="{323D9BD0-042B-4D8C-8834-DEFCA94455B6}" presName="rootConnector1" presStyleLbl="node1" presStyleIdx="0" presStyleCnt="0"/>
      <dgm:spPr/>
      <dgm:t>
        <a:bodyPr/>
        <a:lstStyle/>
        <a:p>
          <a:endParaRPr lang="ru-RU"/>
        </a:p>
      </dgm:t>
    </dgm:pt>
    <dgm:pt modelId="{D827B17A-707E-4D8B-BFBD-C0EC6DE0E4DF}" type="pres">
      <dgm:prSet presAssocID="{323D9BD0-042B-4D8C-8834-DEFCA94455B6}" presName="hierChild2" presStyleCnt="0"/>
      <dgm:spPr/>
    </dgm:pt>
    <dgm:pt modelId="{FE60D52A-51A9-4914-8256-2AC5E91D51F3}" type="pres">
      <dgm:prSet presAssocID="{3408469F-D796-487B-93DC-472E2CF68A24}" presName="Name37" presStyleLbl="parChTrans1D2" presStyleIdx="0" presStyleCnt="2"/>
      <dgm:spPr/>
      <dgm:t>
        <a:bodyPr/>
        <a:lstStyle/>
        <a:p>
          <a:endParaRPr lang="ru-RU"/>
        </a:p>
      </dgm:t>
    </dgm:pt>
    <dgm:pt modelId="{2BF33572-19AE-44DC-AC73-47F46600693C}" type="pres">
      <dgm:prSet presAssocID="{D7A5F52A-FFDB-4692-99D7-28B70BA677CE}" presName="hierRoot2" presStyleCnt="0">
        <dgm:presLayoutVars>
          <dgm:hierBranch val="init"/>
        </dgm:presLayoutVars>
      </dgm:prSet>
      <dgm:spPr/>
    </dgm:pt>
    <dgm:pt modelId="{41D020F4-2352-4D57-95B2-19301E26CEAB}" type="pres">
      <dgm:prSet presAssocID="{D7A5F52A-FFDB-4692-99D7-28B70BA677CE}" presName="rootComposite" presStyleCnt="0"/>
      <dgm:spPr/>
    </dgm:pt>
    <dgm:pt modelId="{7CEDD616-162E-40EA-8480-A58EDF788B93}" type="pres">
      <dgm:prSet presAssocID="{D7A5F52A-FFDB-4692-99D7-28B70BA677CE}" presName="rootText" presStyleLbl="node2" presStyleIdx="0" presStyleCnt="2" custScaleX="1569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4AA6AAA-BC5D-45F0-A048-DE8C9BED11D1}" type="pres">
      <dgm:prSet presAssocID="{D7A5F52A-FFDB-4692-99D7-28B70BA677CE}" presName="rootConnector" presStyleLbl="node2" presStyleIdx="0" presStyleCnt="2"/>
      <dgm:spPr/>
      <dgm:t>
        <a:bodyPr/>
        <a:lstStyle/>
        <a:p>
          <a:endParaRPr lang="ru-RU"/>
        </a:p>
      </dgm:t>
    </dgm:pt>
    <dgm:pt modelId="{FE315D79-4CA2-4638-B6AB-B214DC2CA453}" type="pres">
      <dgm:prSet presAssocID="{D7A5F52A-FFDB-4692-99D7-28B70BA677CE}" presName="hierChild4" presStyleCnt="0"/>
      <dgm:spPr/>
    </dgm:pt>
    <dgm:pt modelId="{257A49D6-0ACE-42F0-A033-03CF39411984}" type="pres">
      <dgm:prSet presAssocID="{D7A5F52A-FFDB-4692-99D7-28B70BA677CE}" presName="hierChild5" presStyleCnt="0"/>
      <dgm:spPr/>
    </dgm:pt>
    <dgm:pt modelId="{DAD78559-769B-4608-851B-6DFCBA295A03}" type="pres">
      <dgm:prSet presAssocID="{E7C60B6D-FA57-4D52-8688-BF9C0CAE7AB6}" presName="Name37" presStyleLbl="parChTrans1D2" presStyleIdx="1" presStyleCnt="2"/>
      <dgm:spPr/>
      <dgm:t>
        <a:bodyPr/>
        <a:lstStyle/>
        <a:p>
          <a:endParaRPr lang="ru-RU"/>
        </a:p>
      </dgm:t>
    </dgm:pt>
    <dgm:pt modelId="{4D76C913-BF7D-41AF-808E-FE21E51F1A66}" type="pres">
      <dgm:prSet presAssocID="{5AFD0CC3-52EE-4DF1-9BAC-70E0961AA75F}" presName="hierRoot2" presStyleCnt="0">
        <dgm:presLayoutVars>
          <dgm:hierBranch val="init"/>
        </dgm:presLayoutVars>
      </dgm:prSet>
      <dgm:spPr/>
    </dgm:pt>
    <dgm:pt modelId="{25CA1DA2-2532-4B5C-8D20-44BC9E275FAE}" type="pres">
      <dgm:prSet presAssocID="{5AFD0CC3-52EE-4DF1-9BAC-70E0961AA75F}" presName="rootComposite" presStyleCnt="0"/>
      <dgm:spPr/>
    </dgm:pt>
    <dgm:pt modelId="{2638DB59-1FAA-46AB-A521-785649B3B477}" type="pres">
      <dgm:prSet presAssocID="{5AFD0CC3-52EE-4DF1-9BAC-70E0961AA75F}" presName="rootText" presStyleLbl="node2" presStyleIdx="1" presStyleCnt="2" custScaleX="1581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EEF2B2B-A4C0-4528-B913-4B669B9C5CC7}" type="pres">
      <dgm:prSet presAssocID="{5AFD0CC3-52EE-4DF1-9BAC-70E0961AA75F}" presName="rootConnector" presStyleLbl="node2" presStyleIdx="1" presStyleCnt="2"/>
      <dgm:spPr/>
      <dgm:t>
        <a:bodyPr/>
        <a:lstStyle/>
        <a:p>
          <a:endParaRPr lang="ru-RU"/>
        </a:p>
      </dgm:t>
    </dgm:pt>
    <dgm:pt modelId="{74BBC6B2-5908-41DE-99C5-C99561D8FD8E}" type="pres">
      <dgm:prSet presAssocID="{5AFD0CC3-52EE-4DF1-9BAC-70E0961AA75F}" presName="hierChild4" presStyleCnt="0"/>
      <dgm:spPr/>
    </dgm:pt>
    <dgm:pt modelId="{8C8E54A4-B689-4EDC-BDD6-4BC0124C1F92}" type="pres">
      <dgm:prSet presAssocID="{5AFD0CC3-52EE-4DF1-9BAC-70E0961AA75F}" presName="hierChild5" presStyleCnt="0"/>
      <dgm:spPr/>
    </dgm:pt>
    <dgm:pt modelId="{DBD26044-7123-422D-9568-7FF5EA839CBF}" type="pres">
      <dgm:prSet presAssocID="{323D9BD0-042B-4D8C-8834-DEFCA94455B6}" presName="hierChild3" presStyleCnt="0"/>
      <dgm:spPr/>
    </dgm:pt>
  </dgm:ptLst>
  <dgm:cxnLst>
    <dgm:cxn modelId="{595DFE75-1702-419A-A223-2A12A013BBE5}" type="presOf" srcId="{5AFD0CC3-52EE-4DF1-9BAC-70E0961AA75F}" destId="{2638DB59-1FAA-46AB-A521-785649B3B477}" srcOrd="0" destOrd="0" presId="urn:microsoft.com/office/officeart/2005/8/layout/orgChart1"/>
    <dgm:cxn modelId="{C2F7438B-2C30-4698-AF8E-EEAF9A2D98D0}" srcId="{323D9BD0-042B-4D8C-8834-DEFCA94455B6}" destId="{5AFD0CC3-52EE-4DF1-9BAC-70E0961AA75F}" srcOrd="1" destOrd="0" parTransId="{E7C60B6D-FA57-4D52-8688-BF9C0CAE7AB6}" sibTransId="{728791E8-226B-4104-9054-77DEE0E6284B}"/>
    <dgm:cxn modelId="{2089329A-796C-4A09-8F5B-F18127CEF4CA}" type="presOf" srcId="{D7A5F52A-FFDB-4692-99D7-28B70BA677CE}" destId="{7CEDD616-162E-40EA-8480-A58EDF788B93}" srcOrd="0" destOrd="0" presId="urn:microsoft.com/office/officeart/2005/8/layout/orgChart1"/>
    <dgm:cxn modelId="{5140FFAE-FE6D-4D5D-8A70-3184C1D92010}" srcId="{2F903A04-B867-41C8-B47D-AEA30014EF1F}" destId="{323D9BD0-042B-4D8C-8834-DEFCA94455B6}" srcOrd="0" destOrd="0" parTransId="{353705B7-09EA-4206-A17F-91F0A52F797A}" sibTransId="{348A9CD9-E688-42D0-87D4-0AAC14F1435A}"/>
    <dgm:cxn modelId="{B7E7F27D-A87F-47FB-99AF-1EB0CD17344E}" type="presOf" srcId="{5AFD0CC3-52EE-4DF1-9BAC-70E0961AA75F}" destId="{4EEF2B2B-A4C0-4528-B913-4B669B9C5CC7}" srcOrd="1" destOrd="0" presId="urn:microsoft.com/office/officeart/2005/8/layout/orgChart1"/>
    <dgm:cxn modelId="{A9DD336A-2A19-488A-B264-EE1DA11728C9}" type="presOf" srcId="{323D9BD0-042B-4D8C-8834-DEFCA94455B6}" destId="{487DA833-3FEA-49D0-8456-95AB1FA55827}" srcOrd="1" destOrd="0" presId="urn:microsoft.com/office/officeart/2005/8/layout/orgChart1"/>
    <dgm:cxn modelId="{49FD5CC3-8CE1-4163-B72E-59CBF9834F41}" type="presOf" srcId="{D7A5F52A-FFDB-4692-99D7-28B70BA677CE}" destId="{D4AA6AAA-BC5D-45F0-A048-DE8C9BED11D1}" srcOrd="1" destOrd="0" presId="urn:microsoft.com/office/officeart/2005/8/layout/orgChart1"/>
    <dgm:cxn modelId="{68A1C4F8-8550-481C-8729-E21761F6A877}" type="presOf" srcId="{E7C60B6D-FA57-4D52-8688-BF9C0CAE7AB6}" destId="{DAD78559-769B-4608-851B-6DFCBA295A03}" srcOrd="0" destOrd="0" presId="urn:microsoft.com/office/officeart/2005/8/layout/orgChart1"/>
    <dgm:cxn modelId="{96C97E68-D5A6-4A36-8C0A-C4F0911FE696}" type="presOf" srcId="{3408469F-D796-487B-93DC-472E2CF68A24}" destId="{FE60D52A-51A9-4914-8256-2AC5E91D51F3}" srcOrd="0" destOrd="0" presId="urn:microsoft.com/office/officeart/2005/8/layout/orgChart1"/>
    <dgm:cxn modelId="{7E12D9BA-64A9-4151-A6B6-EFAE13CFFA74}" srcId="{323D9BD0-042B-4D8C-8834-DEFCA94455B6}" destId="{D7A5F52A-FFDB-4692-99D7-28B70BA677CE}" srcOrd="0" destOrd="0" parTransId="{3408469F-D796-487B-93DC-472E2CF68A24}" sibTransId="{D7E205F5-20B2-4CBE-990C-0EB366F81B66}"/>
    <dgm:cxn modelId="{3F6E257A-F134-4BCF-8E50-0F29B201F1CE}" type="presOf" srcId="{2F903A04-B867-41C8-B47D-AEA30014EF1F}" destId="{445A0CA4-1FC7-43C5-A3E2-46E5D04DC0D9}" srcOrd="0" destOrd="0" presId="urn:microsoft.com/office/officeart/2005/8/layout/orgChart1"/>
    <dgm:cxn modelId="{8639DB1F-F043-4682-92CB-1BA64C6F8ECC}" type="presOf" srcId="{323D9BD0-042B-4D8C-8834-DEFCA94455B6}" destId="{7D5E58E0-02CF-4C7B-AED5-5127457CDFAB}" srcOrd="0" destOrd="0" presId="urn:microsoft.com/office/officeart/2005/8/layout/orgChart1"/>
    <dgm:cxn modelId="{318D1D18-0288-40FB-9D9E-34BA7F75B47A}" type="presParOf" srcId="{445A0CA4-1FC7-43C5-A3E2-46E5D04DC0D9}" destId="{0C6E8056-9D66-46C8-9002-DBD62EF03F31}" srcOrd="0" destOrd="0" presId="urn:microsoft.com/office/officeart/2005/8/layout/orgChart1"/>
    <dgm:cxn modelId="{1FBE31F4-BE5E-4AC6-8775-B80F5D0DAF7A}" type="presParOf" srcId="{0C6E8056-9D66-46C8-9002-DBD62EF03F31}" destId="{FF5FAD38-DAA9-4C9F-AC33-2D015281E9E5}" srcOrd="0" destOrd="0" presId="urn:microsoft.com/office/officeart/2005/8/layout/orgChart1"/>
    <dgm:cxn modelId="{76E9035A-B71A-4C76-A284-75960BD43CB6}" type="presParOf" srcId="{FF5FAD38-DAA9-4C9F-AC33-2D015281E9E5}" destId="{7D5E58E0-02CF-4C7B-AED5-5127457CDFAB}" srcOrd="0" destOrd="0" presId="urn:microsoft.com/office/officeart/2005/8/layout/orgChart1"/>
    <dgm:cxn modelId="{4CD81694-B2D8-442A-96E4-18B5387DC23D}" type="presParOf" srcId="{FF5FAD38-DAA9-4C9F-AC33-2D015281E9E5}" destId="{487DA833-3FEA-49D0-8456-95AB1FA55827}" srcOrd="1" destOrd="0" presId="urn:microsoft.com/office/officeart/2005/8/layout/orgChart1"/>
    <dgm:cxn modelId="{1D5AA709-F5AB-4C34-AE9F-70B5014363ED}" type="presParOf" srcId="{0C6E8056-9D66-46C8-9002-DBD62EF03F31}" destId="{D827B17A-707E-4D8B-BFBD-C0EC6DE0E4DF}" srcOrd="1" destOrd="0" presId="urn:microsoft.com/office/officeart/2005/8/layout/orgChart1"/>
    <dgm:cxn modelId="{7619EA50-1221-4913-B2C3-354867ACCFC8}" type="presParOf" srcId="{D827B17A-707E-4D8B-BFBD-C0EC6DE0E4DF}" destId="{FE60D52A-51A9-4914-8256-2AC5E91D51F3}" srcOrd="0" destOrd="0" presId="urn:microsoft.com/office/officeart/2005/8/layout/orgChart1"/>
    <dgm:cxn modelId="{61EF6C04-E912-480E-AE7B-332502210F07}" type="presParOf" srcId="{D827B17A-707E-4D8B-BFBD-C0EC6DE0E4DF}" destId="{2BF33572-19AE-44DC-AC73-47F46600693C}" srcOrd="1" destOrd="0" presId="urn:microsoft.com/office/officeart/2005/8/layout/orgChart1"/>
    <dgm:cxn modelId="{3E36B441-E5B9-4674-89AD-14D6AB2BFA56}" type="presParOf" srcId="{2BF33572-19AE-44DC-AC73-47F46600693C}" destId="{41D020F4-2352-4D57-95B2-19301E26CEAB}" srcOrd="0" destOrd="0" presId="urn:microsoft.com/office/officeart/2005/8/layout/orgChart1"/>
    <dgm:cxn modelId="{0E5E6D0E-FC9C-4507-A349-986AF0091ED9}" type="presParOf" srcId="{41D020F4-2352-4D57-95B2-19301E26CEAB}" destId="{7CEDD616-162E-40EA-8480-A58EDF788B93}" srcOrd="0" destOrd="0" presId="urn:microsoft.com/office/officeart/2005/8/layout/orgChart1"/>
    <dgm:cxn modelId="{C5DC7C02-5D6D-4FAE-8BE1-8F012DEFD9B6}" type="presParOf" srcId="{41D020F4-2352-4D57-95B2-19301E26CEAB}" destId="{D4AA6AAA-BC5D-45F0-A048-DE8C9BED11D1}" srcOrd="1" destOrd="0" presId="urn:microsoft.com/office/officeart/2005/8/layout/orgChart1"/>
    <dgm:cxn modelId="{850CB11F-CC61-48D2-B627-CF29A15D9735}" type="presParOf" srcId="{2BF33572-19AE-44DC-AC73-47F46600693C}" destId="{FE315D79-4CA2-4638-B6AB-B214DC2CA453}" srcOrd="1" destOrd="0" presId="urn:microsoft.com/office/officeart/2005/8/layout/orgChart1"/>
    <dgm:cxn modelId="{24C51B8E-66EB-42BE-80D0-05065EA10D9E}" type="presParOf" srcId="{2BF33572-19AE-44DC-AC73-47F46600693C}" destId="{257A49D6-0ACE-42F0-A033-03CF39411984}" srcOrd="2" destOrd="0" presId="urn:microsoft.com/office/officeart/2005/8/layout/orgChart1"/>
    <dgm:cxn modelId="{84937270-DB34-4D00-9046-BD044496DCE3}" type="presParOf" srcId="{D827B17A-707E-4D8B-BFBD-C0EC6DE0E4DF}" destId="{DAD78559-769B-4608-851B-6DFCBA295A03}" srcOrd="2" destOrd="0" presId="urn:microsoft.com/office/officeart/2005/8/layout/orgChart1"/>
    <dgm:cxn modelId="{0B67FA8D-AB16-4830-A3D5-1D41B768134E}" type="presParOf" srcId="{D827B17A-707E-4D8B-BFBD-C0EC6DE0E4DF}" destId="{4D76C913-BF7D-41AF-808E-FE21E51F1A66}" srcOrd="3" destOrd="0" presId="urn:microsoft.com/office/officeart/2005/8/layout/orgChart1"/>
    <dgm:cxn modelId="{BBB0CEE4-8AD7-467C-AA0B-200628E178D6}" type="presParOf" srcId="{4D76C913-BF7D-41AF-808E-FE21E51F1A66}" destId="{25CA1DA2-2532-4B5C-8D20-44BC9E275FAE}" srcOrd="0" destOrd="0" presId="urn:microsoft.com/office/officeart/2005/8/layout/orgChart1"/>
    <dgm:cxn modelId="{BC4BE8AE-3880-405B-8D75-DF32E259994B}" type="presParOf" srcId="{25CA1DA2-2532-4B5C-8D20-44BC9E275FAE}" destId="{2638DB59-1FAA-46AB-A521-785649B3B477}" srcOrd="0" destOrd="0" presId="urn:microsoft.com/office/officeart/2005/8/layout/orgChart1"/>
    <dgm:cxn modelId="{5B2737AF-44A9-45C6-8C05-6B29FD985C54}" type="presParOf" srcId="{25CA1DA2-2532-4B5C-8D20-44BC9E275FAE}" destId="{4EEF2B2B-A4C0-4528-B913-4B669B9C5CC7}" srcOrd="1" destOrd="0" presId="urn:microsoft.com/office/officeart/2005/8/layout/orgChart1"/>
    <dgm:cxn modelId="{ADA6606F-8DB2-4A41-A978-0F350AC43F25}" type="presParOf" srcId="{4D76C913-BF7D-41AF-808E-FE21E51F1A66}" destId="{74BBC6B2-5908-41DE-99C5-C99561D8FD8E}" srcOrd="1" destOrd="0" presId="urn:microsoft.com/office/officeart/2005/8/layout/orgChart1"/>
    <dgm:cxn modelId="{737CBDEB-101B-4025-B411-9F5DF56F963A}" type="presParOf" srcId="{4D76C913-BF7D-41AF-808E-FE21E51F1A66}" destId="{8C8E54A4-B689-4EDC-BDD6-4BC0124C1F92}" srcOrd="2" destOrd="0" presId="urn:microsoft.com/office/officeart/2005/8/layout/orgChart1"/>
    <dgm:cxn modelId="{F152D073-32FE-4DB4-A6C8-39FB397DA779}" type="presParOf" srcId="{0C6E8056-9D66-46C8-9002-DBD62EF03F31}" destId="{DBD26044-7123-422D-9568-7FF5EA839CB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29C73392-5C3F-48C1-8279-97C3DC9A65DB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9A3D0467-63CA-426E-A913-B0117A9DAE32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ФСЗН принимает списки </a:t>
          </a:r>
          <a:b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 Страховщика, проверяет </a:t>
          </a:r>
          <a:b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их на корректность . </a:t>
          </a:r>
          <a:b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 выявлении ошибок отклоняет с указанием кода ошибки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4EC46E-DDCD-4105-8D53-3BF2E966016F}" type="parTrans" cxnId="{E7D226A8-68F9-4AA2-8CE0-E98CDCBC59FC}">
      <dgm:prSet/>
      <dgm:spPr/>
      <dgm:t>
        <a:bodyPr/>
        <a:lstStyle/>
        <a:p>
          <a:endParaRPr lang="ru-RU"/>
        </a:p>
      </dgm:t>
    </dgm:pt>
    <dgm:pt modelId="{5B870914-5028-40F3-B933-7C0E70322789}" type="sibTrans" cxnId="{E7D226A8-68F9-4AA2-8CE0-E98CDCBC59FC}">
      <dgm:prSet/>
      <dgm:spPr/>
      <dgm:t>
        <a:bodyPr/>
        <a:lstStyle/>
        <a:p>
          <a:endParaRPr lang="ru-RU"/>
        </a:p>
      </dgm:t>
    </dgm:pt>
    <dgm:pt modelId="{CA587794-50C1-4BD1-97A7-8941C238932B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Повторно представленная информация  за определенный период полностью заменяет ранее поданную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770784-96F5-4C46-B9D9-5091376AC050}" type="parTrans" cxnId="{946415B2-2160-47D0-B241-596099875F46}">
      <dgm:prSet/>
      <dgm:spPr/>
      <dgm:t>
        <a:bodyPr/>
        <a:lstStyle/>
        <a:p>
          <a:endParaRPr lang="ru-RU"/>
        </a:p>
      </dgm:t>
    </dgm:pt>
    <dgm:pt modelId="{BCEE75FE-22D5-4DC9-B7F6-85EAD481E5FD}" type="sibTrans" cxnId="{946415B2-2160-47D0-B241-596099875F46}">
      <dgm:prSet/>
      <dgm:spPr/>
      <dgm:t>
        <a:bodyPr/>
        <a:lstStyle/>
        <a:p>
          <a:endParaRPr lang="ru-RU"/>
        </a:p>
      </dgm:t>
    </dgm:pt>
    <dgm:pt modelId="{A826FF0A-182E-4643-8BEE-ED32B078BAC1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Страховщик информирует Работодателя о выявленных ФСЗН ошибках и необходимости их корректировки 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F3CEF0-932C-4C5C-8152-05940B76F03D}" type="sibTrans" cxnId="{C2CF45F2-C7F3-4FE0-AFAE-90A35DA054BA}">
      <dgm:prSet/>
      <dgm:spPr/>
      <dgm:t>
        <a:bodyPr/>
        <a:lstStyle/>
        <a:p>
          <a:endParaRPr lang="ru-RU"/>
        </a:p>
      </dgm:t>
    </dgm:pt>
    <dgm:pt modelId="{19207FCB-C93A-44A1-96BA-5B100234A54A}" type="parTrans" cxnId="{C2CF45F2-C7F3-4FE0-AFAE-90A35DA054BA}">
      <dgm:prSet/>
      <dgm:spPr/>
      <dgm:t>
        <a:bodyPr/>
        <a:lstStyle/>
        <a:p>
          <a:endParaRPr lang="ru-RU"/>
        </a:p>
      </dgm:t>
    </dgm:pt>
    <dgm:pt modelId="{D336A6E7-A5FB-470E-A809-4953F4565DC6}" type="pres">
      <dgm:prSet presAssocID="{29C73392-5C3F-48C1-8279-97C3DC9A65D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8D907E9-E35B-4DC9-8B7F-4A39D3A621CF}" type="pres">
      <dgm:prSet presAssocID="{9A3D0467-63CA-426E-A913-B0117A9DAE32}" presName="node" presStyleLbl="node1" presStyleIdx="0" presStyleCnt="3" custScaleX="1229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2CB237-E1B2-45A2-9486-47AC92726E2F}" type="pres">
      <dgm:prSet presAssocID="{5B870914-5028-40F3-B933-7C0E70322789}" presName="sibTrans" presStyleCnt="0"/>
      <dgm:spPr/>
    </dgm:pt>
    <dgm:pt modelId="{88E32778-23AE-4490-8E33-8D57DD9B79C3}" type="pres">
      <dgm:prSet presAssocID="{CA587794-50C1-4BD1-97A7-8941C238932B}" presName="node" presStyleLbl="node1" presStyleIdx="1" presStyleCnt="3" custScaleX="1138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1D022B-4ABF-422C-B9F8-58339F0F9187}" type="pres">
      <dgm:prSet presAssocID="{BCEE75FE-22D5-4DC9-B7F6-85EAD481E5FD}" presName="sibTrans" presStyleCnt="0"/>
      <dgm:spPr/>
    </dgm:pt>
    <dgm:pt modelId="{98B344AB-C7EC-4BE0-B6D7-11B124BF8A92}" type="pres">
      <dgm:prSet presAssocID="{A826FF0A-182E-4643-8BEE-ED32B078BAC1}" presName="node" presStyleLbl="node1" presStyleIdx="2" presStyleCnt="3" custScaleX="1222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27C1498-4CDE-461D-9F30-A2325B36A905}" type="presOf" srcId="{9A3D0467-63CA-426E-A913-B0117A9DAE32}" destId="{A8D907E9-E35B-4DC9-8B7F-4A39D3A621CF}" srcOrd="0" destOrd="0" presId="urn:microsoft.com/office/officeart/2005/8/layout/default"/>
    <dgm:cxn modelId="{E7D226A8-68F9-4AA2-8CE0-E98CDCBC59FC}" srcId="{29C73392-5C3F-48C1-8279-97C3DC9A65DB}" destId="{9A3D0467-63CA-426E-A913-B0117A9DAE32}" srcOrd="0" destOrd="0" parTransId="{644EC46E-DDCD-4105-8D53-3BF2E966016F}" sibTransId="{5B870914-5028-40F3-B933-7C0E70322789}"/>
    <dgm:cxn modelId="{437100AE-3F3E-43F2-A243-69FEF3D6C168}" type="presOf" srcId="{CA587794-50C1-4BD1-97A7-8941C238932B}" destId="{88E32778-23AE-4490-8E33-8D57DD9B79C3}" srcOrd="0" destOrd="0" presId="urn:microsoft.com/office/officeart/2005/8/layout/default"/>
    <dgm:cxn modelId="{C2CF45F2-C7F3-4FE0-AFAE-90A35DA054BA}" srcId="{29C73392-5C3F-48C1-8279-97C3DC9A65DB}" destId="{A826FF0A-182E-4643-8BEE-ED32B078BAC1}" srcOrd="2" destOrd="0" parTransId="{19207FCB-C93A-44A1-96BA-5B100234A54A}" sibTransId="{64F3CEF0-932C-4C5C-8152-05940B76F03D}"/>
    <dgm:cxn modelId="{47C23FF3-A001-47DD-841B-D753445A73AE}" type="presOf" srcId="{29C73392-5C3F-48C1-8279-97C3DC9A65DB}" destId="{D336A6E7-A5FB-470E-A809-4953F4565DC6}" srcOrd="0" destOrd="0" presId="urn:microsoft.com/office/officeart/2005/8/layout/default"/>
    <dgm:cxn modelId="{946415B2-2160-47D0-B241-596099875F46}" srcId="{29C73392-5C3F-48C1-8279-97C3DC9A65DB}" destId="{CA587794-50C1-4BD1-97A7-8941C238932B}" srcOrd="1" destOrd="0" parTransId="{7F770784-96F5-4C46-B9D9-5091376AC050}" sibTransId="{BCEE75FE-22D5-4DC9-B7F6-85EAD481E5FD}"/>
    <dgm:cxn modelId="{5DA7FC40-AA09-4B75-BCEA-061E7E8FDC83}" type="presOf" srcId="{A826FF0A-182E-4643-8BEE-ED32B078BAC1}" destId="{98B344AB-C7EC-4BE0-B6D7-11B124BF8A92}" srcOrd="0" destOrd="0" presId="urn:microsoft.com/office/officeart/2005/8/layout/default"/>
    <dgm:cxn modelId="{E80E7261-F253-4FB0-BA87-C648CB06A376}" type="presParOf" srcId="{D336A6E7-A5FB-470E-A809-4953F4565DC6}" destId="{A8D907E9-E35B-4DC9-8B7F-4A39D3A621CF}" srcOrd="0" destOrd="0" presId="urn:microsoft.com/office/officeart/2005/8/layout/default"/>
    <dgm:cxn modelId="{788F2F5C-0CC5-4D6F-AC53-86D17909DE07}" type="presParOf" srcId="{D336A6E7-A5FB-470E-A809-4953F4565DC6}" destId="{942CB237-E1B2-45A2-9486-47AC92726E2F}" srcOrd="1" destOrd="0" presId="urn:microsoft.com/office/officeart/2005/8/layout/default"/>
    <dgm:cxn modelId="{FAA5CDBD-E802-4A32-ACAA-875AFE0D9BC4}" type="presParOf" srcId="{D336A6E7-A5FB-470E-A809-4953F4565DC6}" destId="{88E32778-23AE-4490-8E33-8D57DD9B79C3}" srcOrd="2" destOrd="0" presId="urn:microsoft.com/office/officeart/2005/8/layout/default"/>
    <dgm:cxn modelId="{D042AF24-18F7-4AE5-AB92-A8711A906FCC}" type="presParOf" srcId="{D336A6E7-A5FB-470E-A809-4953F4565DC6}" destId="{D51D022B-4ABF-422C-B9F8-58339F0F9187}" srcOrd="3" destOrd="0" presId="urn:microsoft.com/office/officeart/2005/8/layout/default"/>
    <dgm:cxn modelId="{C2278753-81F5-4150-B11E-C5A19B9CD843}" type="presParOf" srcId="{D336A6E7-A5FB-470E-A809-4953F4565DC6}" destId="{98B344AB-C7EC-4BE0-B6D7-11B124BF8A92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3EC6C4-E04C-448F-8B63-58D5132311A2}" type="doc">
      <dgm:prSet loTypeId="urn:microsoft.com/office/officeart/2005/8/layout/hierarchy1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59599290-8D40-4A85-8858-42462D9F5C2B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Косвенные</a:t>
          </a:r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D4508E-C934-4FB0-8704-198E83C08D44}" type="parTrans" cxnId="{5720C9A5-D673-4757-A9E1-A57D32D1A435}">
      <dgm:prSet/>
      <dgm:spPr/>
      <dgm:t>
        <a:bodyPr/>
        <a:lstStyle/>
        <a:p>
          <a:endParaRPr lang="ru-RU"/>
        </a:p>
      </dgm:t>
    </dgm:pt>
    <dgm:pt modelId="{E48CADC3-2215-414C-932B-45FF990BFB90}" type="sibTrans" cxnId="{5720C9A5-D673-4757-A9E1-A57D32D1A435}">
      <dgm:prSet/>
      <dgm:spPr/>
      <dgm:t>
        <a:bodyPr/>
        <a:lstStyle/>
        <a:p>
          <a:endParaRPr lang="ru-RU"/>
        </a:p>
      </dgm:t>
    </dgm:pt>
    <dgm:pt modelId="{E50CA61B-12B3-4A4F-97BB-2DF2E51A8D24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Работодатели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EA9146-FE3F-4A97-8037-98DC4E5EAA55}" type="parTrans" cxnId="{F0B2F584-BC32-4390-9467-2E38985B1D22}">
      <dgm:prSet/>
      <dgm:spPr/>
      <dgm:t>
        <a:bodyPr/>
        <a:lstStyle/>
        <a:p>
          <a:endParaRPr lang="ru-RU"/>
        </a:p>
      </dgm:t>
    </dgm:pt>
    <dgm:pt modelId="{6B539D9C-68DC-41BB-8804-6E953D0AD07A}" type="sibTrans" cxnId="{F0B2F584-BC32-4390-9467-2E38985B1D22}">
      <dgm:prSet/>
      <dgm:spPr/>
      <dgm:t>
        <a:bodyPr/>
        <a:lstStyle/>
        <a:p>
          <a:endParaRPr lang="ru-RU"/>
        </a:p>
      </dgm:t>
    </dgm:pt>
    <dgm:pt modelId="{0D576B7B-7EC8-4971-A655-95D94DE65692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Фонд социальной защиты населения -ФСЗН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2C4D83-A205-48A2-8337-480B9A1A3523}" type="parTrans" cxnId="{A09B834B-1672-4634-AB97-3E61141CD237}">
      <dgm:prSet/>
      <dgm:spPr/>
      <dgm:t>
        <a:bodyPr/>
        <a:lstStyle/>
        <a:p>
          <a:endParaRPr lang="ru-RU"/>
        </a:p>
      </dgm:t>
    </dgm:pt>
    <dgm:pt modelId="{CFE172C0-FCAF-4847-B386-CED59B24041D}" type="sibTrans" cxnId="{A09B834B-1672-4634-AB97-3E61141CD237}">
      <dgm:prSet/>
      <dgm:spPr/>
      <dgm:t>
        <a:bodyPr/>
        <a:lstStyle/>
        <a:p>
          <a:endParaRPr lang="ru-RU"/>
        </a:p>
      </dgm:t>
    </dgm:pt>
    <dgm:pt modelId="{45080EE4-6207-4185-AC05-4787A7228ED4}" type="pres">
      <dgm:prSet presAssocID="{BC3EC6C4-E04C-448F-8B63-58D5132311A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152B91C-CFEA-44A0-9EDC-FBACEE79BE6E}" type="pres">
      <dgm:prSet presAssocID="{59599290-8D40-4A85-8858-42462D9F5C2B}" presName="hierRoot1" presStyleCnt="0"/>
      <dgm:spPr/>
    </dgm:pt>
    <dgm:pt modelId="{30FEBD3E-9D39-42E3-9317-9C7647081CF1}" type="pres">
      <dgm:prSet presAssocID="{59599290-8D40-4A85-8858-42462D9F5C2B}" presName="composite" presStyleCnt="0"/>
      <dgm:spPr/>
    </dgm:pt>
    <dgm:pt modelId="{4B5CDD6C-41CA-4FC7-914F-0DE11DDBC6E7}" type="pres">
      <dgm:prSet presAssocID="{59599290-8D40-4A85-8858-42462D9F5C2B}" presName="background" presStyleLbl="node0" presStyleIdx="0" presStyleCnt="1"/>
      <dgm:spPr/>
    </dgm:pt>
    <dgm:pt modelId="{F2659BF9-BD59-4E81-BB98-DFC2F26C2FDF}" type="pres">
      <dgm:prSet presAssocID="{59599290-8D40-4A85-8858-42462D9F5C2B}" presName="text" presStyleLbl="fgAcc0" presStyleIdx="0" presStyleCnt="1" custScaleX="10738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1AC985A-4407-4F98-B3C5-C0C7878AC220}" type="pres">
      <dgm:prSet presAssocID="{59599290-8D40-4A85-8858-42462D9F5C2B}" presName="hierChild2" presStyleCnt="0"/>
      <dgm:spPr/>
    </dgm:pt>
    <dgm:pt modelId="{382019FC-E4EB-46A8-93C5-FB10487FBF6B}" type="pres">
      <dgm:prSet presAssocID="{7EEA9146-FE3F-4A97-8037-98DC4E5EAA55}" presName="Name10" presStyleLbl="parChTrans1D2" presStyleIdx="0" presStyleCnt="2"/>
      <dgm:spPr/>
      <dgm:t>
        <a:bodyPr/>
        <a:lstStyle/>
        <a:p>
          <a:endParaRPr lang="ru-RU"/>
        </a:p>
      </dgm:t>
    </dgm:pt>
    <dgm:pt modelId="{30FC2B7D-5450-4A64-88B0-500C21FB4CD7}" type="pres">
      <dgm:prSet presAssocID="{E50CA61B-12B3-4A4F-97BB-2DF2E51A8D24}" presName="hierRoot2" presStyleCnt="0"/>
      <dgm:spPr/>
    </dgm:pt>
    <dgm:pt modelId="{C59801B0-83E6-49A9-BFB0-FACF8D9EA0AE}" type="pres">
      <dgm:prSet presAssocID="{E50CA61B-12B3-4A4F-97BB-2DF2E51A8D24}" presName="composite2" presStyleCnt="0"/>
      <dgm:spPr/>
    </dgm:pt>
    <dgm:pt modelId="{3C07B26B-4B1D-437F-9C2B-6AAC91B91BF4}" type="pres">
      <dgm:prSet presAssocID="{E50CA61B-12B3-4A4F-97BB-2DF2E51A8D24}" presName="background2" presStyleLbl="node2" presStyleIdx="0" presStyleCnt="2"/>
      <dgm:spPr/>
    </dgm:pt>
    <dgm:pt modelId="{7F242B5F-708D-4E0C-A828-AE805F289FE7}" type="pres">
      <dgm:prSet presAssocID="{E50CA61B-12B3-4A4F-97BB-2DF2E51A8D24}" presName="text2" presStyleLbl="fgAcc2" presStyleIdx="0" presStyleCnt="2" custScaleX="124039" custScaleY="122005" custLinFactNeighborX="1363" custLinFactNeighborY="-152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E16EC9A-78E3-4123-BE57-1543EE3A0BC9}" type="pres">
      <dgm:prSet presAssocID="{E50CA61B-12B3-4A4F-97BB-2DF2E51A8D24}" presName="hierChild3" presStyleCnt="0"/>
      <dgm:spPr/>
    </dgm:pt>
    <dgm:pt modelId="{CCE5C709-6DC2-4CC5-8A07-F58C0B26B6EC}" type="pres">
      <dgm:prSet presAssocID="{3F2C4D83-A205-48A2-8337-480B9A1A3523}" presName="Name10" presStyleLbl="parChTrans1D2" presStyleIdx="1" presStyleCnt="2"/>
      <dgm:spPr/>
      <dgm:t>
        <a:bodyPr/>
        <a:lstStyle/>
        <a:p>
          <a:endParaRPr lang="ru-RU"/>
        </a:p>
      </dgm:t>
    </dgm:pt>
    <dgm:pt modelId="{209A5C6A-A1B8-48AC-9F6B-2EA60374FDCD}" type="pres">
      <dgm:prSet presAssocID="{0D576B7B-7EC8-4971-A655-95D94DE65692}" presName="hierRoot2" presStyleCnt="0"/>
      <dgm:spPr/>
    </dgm:pt>
    <dgm:pt modelId="{0CAFE2FC-E6AA-4487-BF04-B22B0A698C4C}" type="pres">
      <dgm:prSet presAssocID="{0D576B7B-7EC8-4971-A655-95D94DE65692}" presName="composite2" presStyleCnt="0"/>
      <dgm:spPr/>
    </dgm:pt>
    <dgm:pt modelId="{DE39AB76-31EB-4224-BBCA-781A61CC3624}" type="pres">
      <dgm:prSet presAssocID="{0D576B7B-7EC8-4971-A655-95D94DE65692}" presName="background2" presStyleLbl="node2" presStyleIdx="1" presStyleCnt="2"/>
      <dgm:spPr/>
    </dgm:pt>
    <dgm:pt modelId="{EFACADF9-9425-4B10-A884-23FE7E51F006}" type="pres">
      <dgm:prSet presAssocID="{0D576B7B-7EC8-4971-A655-95D94DE65692}" presName="text2" presStyleLbl="fgAcc2" presStyleIdx="1" presStyleCnt="2" custScaleX="135696" custScaleY="13336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5CE2367-2C86-41FA-BA5B-5BA5410B791F}" type="pres">
      <dgm:prSet presAssocID="{0D576B7B-7EC8-4971-A655-95D94DE65692}" presName="hierChild3" presStyleCnt="0"/>
      <dgm:spPr/>
    </dgm:pt>
  </dgm:ptLst>
  <dgm:cxnLst>
    <dgm:cxn modelId="{F0F4F613-7DE2-4A90-ABB9-E0BAFDC96C04}" type="presOf" srcId="{E50CA61B-12B3-4A4F-97BB-2DF2E51A8D24}" destId="{7F242B5F-708D-4E0C-A828-AE805F289FE7}" srcOrd="0" destOrd="0" presId="urn:microsoft.com/office/officeart/2005/8/layout/hierarchy1"/>
    <dgm:cxn modelId="{26E3CA3F-6F66-480E-97A8-6A77D44E5B03}" type="presOf" srcId="{7EEA9146-FE3F-4A97-8037-98DC4E5EAA55}" destId="{382019FC-E4EB-46A8-93C5-FB10487FBF6B}" srcOrd="0" destOrd="0" presId="urn:microsoft.com/office/officeart/2005/8/layout/hierarchy1"/>
    <dgm:cxn modelId="{28DF1AB1-F0B9-4C3C-A198-CA92F3A74A84}" type="presOf" srcId="{0D576B7B-7EC8-4971-A655-95D94DE65692}" destId="{EFACADF9-9425-4B10-A884-23FE7E51F006}" srcOrd="0" destOrd="0" presId="urn:microsoft.com/office/officeart/2005/8/layout/hierarchy1"/>
    <dgm:cxn modelId="{5E2C151A-18D8-4632-A5E2-7B29DDAC8ACB}" type="presOf" srcId="{3F2C4D83-A205-48A2-8337-480B9A1A3523}" destId="{CCE5C709-6DC2-4CC5-8A07-F58C0B26B6EC}" srcOrd="0" destOrd="0" presId="urn:microsoft.com/office/officeart/2005/8/layout/hierarchy1"/>
    <dgm:cxn modelId="{5720C9A5-D673-4757-A9E1-A57D32D1A435}" srcId="{BC3EC6C4-E04C-448F-8B63-58D5132311A2}" destId="{59599290-8D40-4A85-8858-42462D9F5C2B}" srcOrd="0" destOrd="0" parTransId="{50D4508E-C934-4FB0-8704-198E83C08D44}" sibTransId="{E48CADC3-2215-414C-932B-45FF990BFB90}"/>
    <dgm:cxn modelId="{A09B834B-1672-4634-AB97-3E61141CD237}" srcId="{59599290-8D40-4A85-8858-42462D9F5C2B}" destId="{0D576B7B-7EC8-4971-A655-95D94DE65692}" srcOrd="1" destOrd="0" parTransId="{3F2C4D83-A205-48A2-8337-480B9A1A3523}" sibTransId="{CFE172C0-FCAF-4847-B386-CED59B24041D}"/>
    <dgm:cxn modelId="{CF14093F-BB8E-4D4E-AE33-133E7E48ED64}" type="presOf" srcId="{59599290-8D40-4A85-8858-42462D9F5C2B}" destId="{F2659BF9-BD59-4E81-BB98-DFC2F26C2FDF}" srcOrd="0" destOrd="0" presId="urn:microsoft.com/office/officeart/2005/8/layout/hierarchy1"/>
    <dgm:cxn modelId="{F0B2F584-BC32-4390-9467-2E38985B1D22}" srcId="{59599290-8D40-4A85-8858-42462D9F5C2B}" destId="{E50CA61B-12B3-4A4F-97BB-2DF2E51A8D24}" srcOrd="0" destOrd="0" parTransId="{7EEA9146-FE3F-4A97-8037-98DC4E5EAA55}" sibTransId="{6B539D9C-68DC-41BB-8804-6E953D0AD07A}"/>
    <dgm:cxn modelId="{15A5ACC1-62C5-4EF2-A3D3-D7CC9D5E4928}" type="presOf" srcId="{BC3EC6C4-E04C-448F-8B63-58D5132311A2}" destId="{45080EE4-6207-4185-AC05-4787A7228ED4}" srcOrd="0" destOrd="0" presId="urn:microsoft.com/office/officeart/2005/8/layout/hierarchy1"/>
    <dgm:cxn modelId="{88358FC6-AA2C-49E0-B543-213B9C9F5EC7}" type="presParOf" srcId="{45080EE4-6207-4185-AC05-4787A7228ED4}" destId="{9152B91C-CFEA-44A0-9EDC-FBACEE79BE6E}" srcOrd="0" destOrd="0" presId="urn:microsoft.com/office/officeart/2005/8/layout/hierarchy1"/>
    <dgm:cxn modelId="{6ED18BD7-26F3-4BCA-8FF2-DE64C7BF4A68}" type="presParOf" srcId="{9152B91C-CFEA-44A0-9EDC-FBACEE79BE6E}" destId="{30FEBD3E-9D39-42E3-9317-9C7647081CF1}" srcOrd="0" destOrd="0" presId="urn:microsoft.com/office/officeart/2005/8/layout/hierarchy1"/>
    <dgm:cxn modelId="{21C77D87-8DA2-474A-9B1A-22FA78BB6B86}" type="presParOf" srcId="{30FEBD3E-9D39-42E3-9317-9C7647081CF1}" destId="{4B5CDD6C-41CA-4FC7-914F-0DE11DDBC6E7}" srcOrd="0" destOrd="0" presId="urn:microsoft.com/office/officeart/2005/8/layout/hierarchy1"/>
    <dgm:cxn modelId="{93C2709C-5F6A-42E0-B036-4046459AD4CB}" type="presParOf" srcId="{30FEBD3E-9D39-42E3-9317-9C7647081CF1}" destId="{F2659BF9-BD59-4E81-BB98-DFC2F26C2FDF}" srcOrd="1" destOrd="0" presId="urn:microsoft.com/office/officeart/2005/8/layout/hierarchy1"/>
    <dgm:cxn modelId="{71B34F80-C344-40E5-A2EF-0D1CA44A7FFD}" type="presParOf" srcId="{9152B91C-CFEA-44A0-9EDC-FBACEE79BE6E}" destId="{71AC985A-4407-4F98-B3C5-C0C7878AC220}" srcOrd="1" destOrd="0" presId="urn:microsoft.com/office/officeart/2005/8/layout/hierarchy1"/>
    <dgm:cxn modelId="{B18C12FD-1FA2-4314-8C24-DE7E860F32DC}" type="presParOf" srcId="{71AC985A-4407-4F98-B3C5-C0C7878AC220}" destId="{382019FC-E4EB-46A8-93C5-FB10487FBF6B}" srcOrd="0" destOrd="0" presId="urn:microsoft.com/office/officeart/2005/8/layout/hierarchy1"/>
    <dgm:cxn modelId="{0BE9C731-DD32-4B17-AB6D-5A6A798C8A9E}" type="presParOf" srcId="{71AC985A-4407-4F98-B3C5-C0C7878AC220}" destId="{30FC2B7D-5450-4A64-88B0-500C21FB4CD7}" srcOrd="1" destOrd="0" presId="urn:microsoft.com/office/officeart/2005/8/layout/hierarchy1"/>
    <dgm:cxn modelId="{FB3149CB-D259-4A64-89AF-8DB1167BFB8E}" type="presParOf" srcId="{30FC2B7D-5450-4A64-88B0-500C21FB4CD7}" destId="{C59801B0-83E6-49A9-BFB0-FACF8D9EA0AE}" srcOrd="0" destOrd="0" presId="urn:microsoft.com/office/officeart/2005/8/layout/hierarchy1"/>
    <dgm:cxn modelId="{2EDEBB08-20E7-4CFD-B98E-25585A1B1514}" type="presParOf" srcId="{C59801B0-83E6-49A9-BFB0-FACF8D9EA0AE}" destId="{3C07B26B-4B1D-437F-9C2B-6AAC91B91BF4}" srcOrd="0" destOrd="0" presId="urn:microsoft.com/office/officeart/2005/8/layout/hierarchy1"/>
    <dgm:cxn modelId="{A4F6DBF9-3431-4EAE-A2D8-75B5ECBDF621}" type="presParOf" srcId="{C59801B0-83E6-49A9-BFB0-FACF8D9EA0AE}" destId="{7F242B5F-708D-4E0C-A828-AE805F289FE7}" srcOrd="1" destOrd="0" presId="urn:microsoft.com/office/officeart/2005/8/layout/hierarchy1"/>
    <dgm:cxn modelId="{75E0DF30-AA03-4E3C-AEDB-D0F7FE928339}" type="presParOf" srcId="{30FC2B7D-5450-4A64-88B0-500C21FB4CD7}" destId="{9E16EC9A-78E3-4123-BE57-1543EE3A0BC9}" srcOrd="1" destOrd="0" presId="urn:microsoft.com/office/officeart/2005/8/layout/hierarchy1"/>
    <dgm:cxn modelId="{CD2E15F8-1FD9-48F8-901E-F6D0BDC11F95}" type="presParOf" srcId="{71AC985A-4407-4F98-B3C5-C0C7878AC220}" destId="{CCE5C709-6DC2-4CC5-8A07-F58C0B26B6EC}" srcOrd="2" destOrd="0" presId="urn:microsoft.com/office/officeart/2005/8/layout/hierarchy1"/>
    <dgm:cxn modelId="{105AC4A4-552E-4A46-9B51-257B6B5C9130}" type="presParOf" srcId="{71AC985A-4407-4F98-B3C5-C0C7878AC220}" destId="{209A5C6A-A1B8-48AC-9F6B-2EA60374FDCD}" srcOrd="3" destOrd="0" presId="urn:microsoft.com/office/officeart/2005/8/layout/hierarchy1"/>
    <dgm:cxn modelId="{E12CE327-1A7B-4EE4-BB19-921D2252C777}" type="presParOf" srcId="{209A5C6A-A1B8-48AC-9F6B-2EA60374FDCD}" destId="{0CAFE2FC-E6AA-4487-BF04-B22B0A698C4C}" srcOrd="0" destOrd="0" presId="urn:microsoft.com/office/officeart/2005/8/layout/hierarchy1"/>
    <dgm:cxn modelId="{987ED930-2860-4D9E-92FB-94EA49100A44}" type="presParOf" srcId="{0CAFE2FC-E6AA-4487-BF04-B22B0A698C4C}" destId="{DE39AB76-31EB-4224-BBCA-781A61CC3624}" srcOrd="0" destOrd="0" presId="urn:microsoft.com/office/officeart/2005/8/layout/hierarchy1"/>
    <dgm:cxn modelId="{2F9AC62B-D53C-4BD1-AD77-B397BC7C4063}" type="presParOf" srcId="{0CAFE2FC-E6AA-4487-BF04-B22B0A698C4C}" destId="{EFACADF9-9425-4B10-A884-23FE7E51F006}" srcOrd="1" destOrd="0" presId="urn:microsoft.com/office/officeart/2005/8/layout/hierarchy1"/>
    <dgm:cxn modelId="{406FFCE0-9BB8-4D1C-99D1-4380DAFF0AE8}" type="presParOf" srcId="{209A5C6A-A1B8-48AC-9F6B-2EA60374FDCD}" destId="{55CE2367-2C86-41FA-BA5B-5BA5410B791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8BD0E55-2894-462A-9910-DAFCB59E2DA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809B87A-417D-4050-97A9-929DCE6104F3}">
      <dgm:prSet phldrT="[Текст]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Страхователь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B3125A1-FD42-45B7-A5DA-BF220E3DE442}" type="parTrans" cxnId="{2FF39E76-FB28-49A1-8C92-31BF873CFB11}">
      <dgm:prSet/>
      <dgm:spPr/>
      <dgm:t>
        <a:bodyPr/>
        <a:lstStyle/>
        <a:p>
          <a:endParaRPr lang="ru-RU"/>
        </a:p>
      </dgm:t>
    </dgm:pt>
    <dgm:pt modelId="{5EBF3B12-3AAB-4513-86DF-568BAC67B734}" type="sibTrans" cxnId="{2FF39E76-FB28-49A1-8C92-31BF873CFB11}">
      <dgm:prSet/>
      <dgm:spPr/>
      <dgm:t>
        <a:bodyPr/>
        <a:lstStyle/>
        <a:p>
          <a:endParaRPr lang="ru-RU"/>
        </a:p>
      </dgm:t>
    </dgm:pt>
    <dgm:pt modelId="{5CF314C4-6521-4188-A2D6-F338727D88C4}">
      <dgm:prSet phldrT="[Текст]" custT="1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Работодатель</a:t>
          </a:r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EA102A9-0B6D-4A20-B5FC-208F04989190}" type="parTrans" cxnId="{200881BA-D0A5-4415-8DBB-205A6DF8BC60}">
      <dgm:prSet/>
      <dgm:spPr/>
      <dgm:t>
        <a:bodyPr/>
        <a:lstStyle/>
        <a:p>
          <a:endParaRPr lang="ru-RU"/>
        </a:p>
      </dgm:t>
    </dgm:pt>
    <dgm:pt modelId="{6095EA26-70EC-44FE-8849-EE9205179366}" type="sibTrans" cxnId="{200881BA-D0A5-4415-8DBB-205A6DF8BC60}">
      <dgm:prSet/>
      <dgm:spPr/>
      <dgm:t>
        <a:bodyPr/>
        <a:lstStyle/>
        <a:p>
          <a:endParaRPr lang="ru-RU"/>
        </a:p>
      </dgm:t>
    </dgm:pt>
    <dgm:pt modelId="{66252686-DA79-4AFD-BDD9-19B430F8F0FE}">
      <dgm:prSet phldrT="[Текст]" custT="1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Страховщик</a:t>
          </a:r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BF817FB-F398-4968-B490-1526A3F1091B}" type="parTrans" cxnId="{9AD94137-EAC8-4F2C-A194-AD96FBF3DC98}">
      <dgm:prSet/>
      <dgm:spPr/>
      <dgm:t>
        <a:bodyPr/>
        <a:lstStyle/>
        <a:p>
          <a:endParaRPr lang="ru-RU"/>
        </a:p>
      </dgm:t>
    </dgm:pt>
    <dgm:pt modelId="{9D1D6F37-E51E-4ACE-B80F-FA3A839F3691}" type="sibTrans" cxnId="{9AD94137-EAC8-4F2C-A194-AD96FBF3DC98}">
      <dgm:prSet/>
      <dgm:spPr/>
      <dgm:t>
        <a:bodyPr/>
        <a:lstStyle/>
        <a:p>
          <a:endParaRPr lang="ru-RU"/>
        </a:p>
      </dgm:t>
    </dgm:pt>
    <dgm:pt modelId="{D1A94D09-8F71-4015-8F96-3A5462F1F735}">
      <dgm:prSet phldrT="[Текст]" custT="1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ФСЗН</a:t>
          </a:r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44D885E-9B6C-4E35-AE4D-5D802F40CC94}" type="parTrans" cxnId="{DA3F0244-D33A-47F2-B446-4EB893EEB001}">
      <dgm:prSet/>
      <dgm:spPr/>
      <dgm:t>
        <a:bodyPr/>
        <a:lstStyle/>
        <a:p>
          <a:endParaRPr lang="ru-RU"/>
        </a:p>
      </dgm:t>
    </dgm:pt>
    <dgm:pt modelId="{49B79937-5AF1-4071-A165-26C54A104A6B}" type="sibTrans" cxnId="{DA3F0244-D33A-47F2-B446-4EB893EEB001}">
      <dgm:prSet/>
      <dgm:spPr/>
      <dgm:t>
        <a:bodyPr/>
        <a:lstStyle/>
        <a:p>
          <a:endParaRPr lang="ru-RU"/>
        </a:p>
      </dgm:t>
    </dgm:pt>
    <dgm:pt modelId="{8A527307-24F9-4CCE-834E-0A3B628B4A81}">
      <dgm:prSet phldrT="[Текст]" custT="1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Страховщик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9B75AA4-614F-482D-8547-5CBB084DF9DB}" type="parTrans" cxnId="{79BE7DC0-8DE6-46A0-AB1F-AF919DFC9EB0}">
      <dgm:prSet/>
      <dgm:spPr/>
      <dgm:t>
        <a:bodyPr/>
        <a:lstStyle/>
        <a:p>
          <a:endParaRPr lang="ru-RU"/>
        </a:p>
      </dgm:t>
    </dgm:pt>
    <dgm:pt modelId="{1480214E-3452-4D1A-A6D6-C7B7C404F327}" type="sibTrans" cxnId="{79BE7DC0-8DE6-46A0-AB1F-AF919DFC9EB0}">
      <dgm:prSet/>
      <dgm:spPr/>
      <dgm:t>
        <a:bodyPr/>
        <a:lstStyle/>
        <a:p>
          <a:endParaRPr lang="ru-RU"/>
        </a:p>
      </dgm:t>
    </dgm:pt>
    <dgm:pt modelId="{596773DC-755C-41EB-BD39-A4C5499680B2}">
      <dgm:prSet phldrT="[Текст]" custT="1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ФСЗН</a:t>
          </a:r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09DBBA9-14C9-4357-B656-BF1F177FC988}" type="parTrans" cxnId="{76201C38-F465-449B-BAD5-9FC915BE9E6D}">
      <dgm:prSet/>
      <dgm:spPr/>
      <dgm:t>
        <a:bodyPr/>
        <a:lstStyle/>
        <a:p>
          <a:endParaRPr lang="ru-RU"/>
        </a:p>
      </dgm:t>
    </dgm:pt>
    <dgm:pt modelId="{CC4741DC-4B56-4BF9-8DAD-2E08103AE288}" type="sibTrans" cxnId="{76201C38-F465-449B-BAD5-9FC915BE9E6D}">
      <dgm:prSet/>
      <dgm:spPr/>
      <dgm:t>
        <a:bodyPr/>
        <a:lstStyle/>
        <a:p>
          <a:endParaRPr lang="ru-RU"/>
        </a:p>
      </dgm:t>
    </dgm:pt>
    <dgm:pt modelId="{92FBC8E8-EBB8-49D6-9012-C4EA7948C77A}" type="pres">
      <dgm:prSet presAssocID="{18BD0E55-2894-462A-9910-DAFCB59E2DA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1D7D826-02EF-41E4-8F3C-1B4DEF6AFCFF}" type="pres">
      <dgm:prSet presAssocID="{0809B87A-417D-4050-97A9-929DCE6104F3}" presName="hierRoot1" presStyleCnt="0"/>
      <dgm:spPr/>
    </dgm:pt>
    <dgm:pt modelId="{AD9F729F-5FFB-4695-A569-66ECEE3EEA5D}" type="pres">
      <dgm:prSet presAssocID="{0809B87A-417D-4050-97A9-929DCE6104F3}" presName="composite" presStyleCnt="0"/>
      <dgm:spPr/>
    </dgm:pt>
    <dgm:pt modelId="{0F0EF2F5-464C-4378-937F-E91233F77897}" type="pres">
      <dgm:prSet presAssocID="{0809B87A-417D-4050-97A9-929DCE6104F3}" presName="background" presStyleLbl="node0" presStyleIdx="0" presStyleCnt="1"/>
      <dgm:spPr>
        <a:solidFill>
          <a:schemeClr val="bg1"/>
        </a:solidFill>
      </dgm:spPr>
    </dgm:pt>
    <dgm:pt modelId="{A7C794C8-3AC5-4867-BEAA-FD0F61A07873}" type="pres">
      <dgm:prSet presAssocID="{0809B87A-417D-4050-97A9-929DCE6104F3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E6F7620-32FB-4A16-86D2-FC3875A0241A}" type="pres">
      <dgm:prSet presAssocID="{0809B87A-417D-4050-97A9-929DCE6104F3}" presName="hierChild2" presStyleCnt="0"/>
      <dgm:spPr/>
    </dgm:pt>
    <dgm:pt modelId="{B0F0DD80-8857-4DED-AD27-E726DE5F77E0}" type="pres">
      <dgm:prSet presAssocID="{DEA102A9-0B6D-4A20-B5FC-208F04989190}" presName="Name10" presStyleLbl="parChTrans1D2" presStyleIdx="0" presStyleCnt="2"/>
      <dgm:spPr/>
      <dgm:t>
        <a:bodyPr/>
        <a:lstStyle/>
        <a:p>
          <a:endParaRPr lang="ru-RU"/>
        </a:p>
      </dgm:t>
    </dgm:pt>
    <dgm:pt modelId="{A296F050-2DE7-48F3-A211-80F02AFAED78}" type="pres">
      <dgm:prSet presAssocID="{5CF314C4-6521-4188-A2D6-F338727D88C4}" presName="hierRoot2" presStyleCnt="0"/>
      <dgm:spPr/>
    </dgm:pt>
    <dgm:pt modelId="{1379CD55-DB99-4460-BE36-CB4F18C85675}" type="pres">
      <dgm:prSet presAssocID="{5CF314C4-6521-4188-A2D6-F338727D88C4}" presName="composite2" presStyleCnt="0"/>
      <dgm:spPr/>
    </dgm:pt>
    <dgm:pt modelId="{8E3B7EF3-2C46-4029-8C4C-21BF3B63FDD0}" type="pres">
      <dgm:prSet presAssocID="{5CF314C4-6521-4188-A2D6-F338727D88C4}" presName="background2" presStyleLbl="node2" presStyleIdx="0" presStyleCnt="2"/>
      <dgm:spPr>
        <a:solidFill>
          <a:schemeClr val="bg1"/>
        </a:solidFill>
      </dgm:spPr>
    </dgm:pt>
    <dgm:pt modelId="{939DDA25-1066-441A-89F3-D10BD36680E8}" type="pres">
      <dgm:prSet presAssocID="{5CF314C4-6521-4188-A2D6-F338727D88C4}" presName="text2" presStyleLbl="fgAcc2" presStyleIdx="0" presStyleCnt="2" custScaleX="10191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6A7C2EA-3D73-48F3-B2FA-F7B9D14F42CA}" type="pres">
      <dgm:prSet presAssocID="{5CF314C4-6521-4188-A2D6-F338727D88C4}" presName="hierChild3" presStyleCnt="0"/>
      <dgm:spPr/>
    </dgm:pt>
    <dgm:pt modelId="{AFB9D255-E5C8-4409-A25B-B46B4B946E97}" type="pres">
      <dgm:prSet presAssocID="{CBF817FB-F398-4968-B490-1526A3F1091B}" presName="Name17" presStyleLbl="parChTrans1D3" presStyleIdx="0" presStyleCnt="3"/>
      <dgm:spPr/>
      <dgm:t>
        <a:bodyPr/>
        <a:lstStyle/>
        <a:p>
          <a:endParaRPr lang="ru-RU"/>
        </a:p>
      </dgm:t>
    </dgm:pt>
    <dgm:pt modelId="{120A536B-2D2F-4B75-B215-7856A2FBB1A5}" type="pres">
      <dgm:prSet presAssocID="{66252686-DA79-4AFD-BDD9-19B430F8F0FE}" presName="hierRoot3" presStyleCnt="0"/>
      <dgm:spPr/>
    </dgm:pt>
    <dgm:pt modelId="{66DAC194-88DF-477C-B363-3C5A6E5D1521}" type="pres">
      <dgm:prSet presAssocID="{66252686-DA79-4AFD-BDD9-19B430F8F0FE}" presName="composite3" presStyleCnt="0"/>
      <dgm:spPr/>
    </dgm:pt>
    <dgm:pt modelId="{47073427-6AEC-4A27-B334-C3FEB57C5459}" type="pres">
      <dgm:prSet presAssocID="{66252686-DA79-4AFD-BDD9-19B430F8F0FE}" presName="background3" presStyleLbl="node3" presStyleIdx="0" presStyleCnt="3"/>
      <dgm:spPr>
        <a:solidFill>
          <a:schemeClr val="bg1"/>
        </a:solidFill>
      </dgm:spPr>
    </dgm:pt>
    <dgm:pt modelId="{10804988-50B2-4754-A89B-CC0DBBE451C4}" type="pres">
      <dgm:prSet presAssocID="{66252686-DA79-4AFD-BDD9-19B430F8F0FE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F2D4F5D-9C61-43A3-BB72-D9044808C3E3}" type="pres">
      <dgm:prSet presAssocID="{66252686-DA79-4AFD-BDD9-19B430F8F0FE}" presName="hierChild4" presStyleCnt="0"/>
      <dgm:spPr/>
    </dgm:pt>
    <dgm:pt modelId="{1665A273-A03C-4734-84C9-4998BFA559A9}" type="pres">
      <dgm:prSet presAssocID="{244D885E-9B6C-4E35-AE4D-5D802F40CC94}" presName="Name17" presStyleLbl="parChTrans1D3" presStyleIdx="1" presStyleCnt="3"/>
      <dgm:spPr/>
      <dgm:t>
        <a:bodyPr/>
        <a:lstStyle/>
        <a:p>
          <a:endParaRPr lang="ru-RU"/>
        </a:p>
      </dgm:t>
    </dgm:pt>
    <dgm:pt modelId="{205B9339-CE8B-4240-AAF6-1F755F120707}" type="pres">
      <dgm:prSet presAssocID="{D1A94D09-8F71-4015-8F96-3A5462F1F735}" presName="hierRoot3" presStyleCnt="0"/>
      <dgm:spPr/>
    </dgm:pt>
    <dgm:pt modelId="{A4337297-1342-4781-8E7E-01BBC10200E6}" type="pres">
      <dgm:prSet presAssocID="{D1A94D09-8F71-4015-8F96-3A5462F1F735}" presName="composite3" presStyleCnt="0"/>
      <dgm:spPr/>
    </dgm:pt>
    <dgm:pt modelId="{9EF49BD9-9AAE-4B19-A8FD-234D482C4A89}" type="pres">
      <dgm:prSet presAssocID="{D1A94D09-8F71-4015-8F96-3A5462F1F735}" presName="background3" presStyleLbl="node3" presStyleIdx="1" presStyleCnt="3"/>
      <dgm:spPr>
        <a:solidFill>
          <a:schemeClr val="bg1"/>
        </a:solidFill>
      </dgm:spPr>
    </dgm:pt>
    <dgm:pt modelId="{D6B93CFC-0DCE-4B17-81DB-C0EFBB8B126B}" type="pres">
      <dgm:prSet presAssocID="{D1A94D09-8F71-4015-8F96-3A5462F1F735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BA26E19-D01C-4DBC-8D18-3A79F06876A4}" type="pres">
      <dgm:prSet presAssocID="{D1A94D09-8F71-4015-8F96-3A5462F1F735}" presName="hierChild4" presStyleCnt="0"/>
      <dgm:spPr/>
    </dgm:pt>
    <dgm:pt modelId="{3BF94107-FE5F-4B0D-8184-419F4B3C671B}" type="pres">
      <dgm:prSet presAssocID="{B9B75AA4-614F-482D-8547-5CBB084DF9DB}" presName="Name10" presStyleLbl="parChTrans1D2" presStyleIdx="1" presStyleCnt="2"/>
      <dgm:spPr/>
      <dgm:t>
        <a:bodyPr/>
        <a:lstStyle/>
        <a:p>
          <a:endParaRPr lang="ru-RU"/>
        </a:p>
      </dgm:t>
    </dgm:pt>
    <dgm:pt modelId="{B7963016-7EF0-4A2C-991A-4504BDB9D7A6}" type="pres">
      <dgm:prSet presAssocID="{8A527307-24F9-4CCE-834E-0A3B628B4A81}" presName="hierRoot2" presStyleCnt="0"/>
      <dgm:spPr/>
    </dgm:pt>
    <dgm:pt modelId="{47AD98A7-AF11-4B04-907B-FF2BA214465C}" type="pres">
      <dgm:prSet presAssocID="{8A527307-24F9-4CCE-834E-0A3B628B4A81}" presName="composite2" presStyleCnt="0"/>
      <dgm:spPr/>
    </dgm:pt>
    <dgm:pt modelId="{E6932A8F-5FF9-45A0-B01D-70B8ED650E16}" type="pres">
      <dgm:prSet presAssocID="{8A527307-24F9-4CCE-834E-0A3B628B4A81}" presName="background2" presStyleLbl="node2" presStyleIdx="1" presStyleCnt="2"/>
      <dgm:spPr>
        <a:solidFill>
          <a:schemeClr val="bg1"/>
        </a:solidFill>
      </dgm:spPr>
    </dgm:pt>
    <dgm:pt modelId="{BAE0C4ED-0705-4C8A-BE73-E4360E217BA2}" type="pres">
      <dgm:prSet presAssocID="{8A527307-24F9-4CCE-834E-0A3B628B4A81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E1EEDC5-0A64-4B60-9963-0427274EC621}" type="pres">
      <dgm:prSet presAssocID="{8A527307-24F9-4CCE-834E-0A3B628B4A81}" presName="hierChild3" presStyleCnt="0"/>
      <dgm:spPr/>
    </dgm:pt>
    <dgm:pt modelId="{C8692909-551B-4A95-B953-5CD89FD72E6E}" type="pres">
      <dgm:prSet presAssocID="{809DBBA9-14C9-4357-B656-BF1F177FC988}" presName="Name17" presStyleLbl="parChTrans1D3" presStyleIdx="2" presStyleCnt="3"/>
      <dgm:spPr/>
      <dgm:t>
        <a:bodyPr/>
        <a:lstStyle/>
        <a:p>
          <a:endParaRPr lang="ru-RU"/>
        </a:p>
      </dgm:t>
    </dgm:pt>
    <dgm:pt modelId="{01B53298-A7BE-456B-9EEB-202F7BACA4A9}" type="pres">
      <dgm:prSet presAssocID="{596773DC-755C-41EB-BD39-A4C5499680B2}" presName="hierRoot3" presStyleCnt="0"/>
      <dgm:spPr/>
    </dgm:pt>
    <dgm:pt modelId="{3739E9CB-D42A-47C0-8646-D7EA28488963}" type="pres">
      <dgm:prSet presAssocID="{596773DC-755C-41EB-BD39-A4C5499680B2}" presName="composite3" presStyleCnt="0"/>
      <dgm:spPr/>
    </dgm:pt>
    <dgm:pt modelId="{028ACF7D-06DD-4794-95C0-E9CD4ECFF91C}" type="pres">
      <dgm:prSet presAssocID="{596773DC-755C-41EB-BD39-A4C5499680B2}" presName="background3" presStyleLbl="node3" presStyleIdx="2" presStyleCnt="3"/>
      <dgm:spPr>
        <a:solidFill>
          <a:schemeClr val="bg1"/>
        </a:solidFill>
      </dgm:spPr>
    </dgm:pt>
    <dgm:pt modelId="{D41AD565-7A75-49D6-B324-9D2C9C6F59CB}" type="pres">
      <dgm:prSet presAssocID="{596773DC-755C-41EB-BD39-A4C5499680B2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B8DD8B7-E45D-4D01-9505-01EEBBDBBAE1}" type="pres">
      <dgm:prSet presAssocID="{596773DC-755C-41EB-BD39-A4C5499680B2}" presName="hierChild4" presStyleCnt="0"/>
      <dgm:spPr/>
    </dgm:pt>
  </dgm:ptLst>
  <dgm:cxnLst>
    <dgm:cxn modelId="{2FF39E76-FB28-49A1-8C92-31BF873CFB11}" srcId="{18BD0E55-2894-462A-9910-DAFCB59E2DA5}" destId="{0809B87A-417D-4050-97A9-929DCE6104F3}" srcOrd="0" destOrd="0" parTransId="{CB3125A1-FD42-45B7-A5DA-BF220E3DE442}" sibTransId="{5EBF3B12-3AAB-4513-86DF-568BAC67B734}"/>
    <dgm:cxn modelId="{27BE814A-3DED-404D-A39C-09970D54125A}" type="presOf" srcId="{244D885E-9B6C-4E35-AE4D-5D802F40CC94}" destId="{1665A273-A03C-4734-84C9-4998BFA559A9}" srcOrd="0" destOrd="0" presId="urn:microsoft.com/office/officeart/2005/8/layout/hierarchy1"/>
    <dgm:cxn modelId="{F7898E27-4148-4484-A803-173E666D0045}" type="presOf" srcId="{DEA102A9-0B6D-4A20-B5FC-208F04989190}" destId="{B0F0DD80-8857-4DED-AD27-E726DE5F77E0}" srcOrd="0" destOrd="0" presId="urn:microsoft.com/office/officeart/2005/8/layout/hierarchy1"/>
    <dgm:cxn modelId="{9AD94137-EAC8-4F2C-A194-AD96FBF3DC98}" srcId="{5CF314C4-6521-4188-A2D6-F338727D88C4}" destId="{66252686-DA79-4AFD-BDD9-19B430F8F0FE}" srcOrd="0" destOrd="0" parTransId="{CBF817FB-F398-4968-B490-1526A3F1091B}" sibTransId="{9D1D6F37-E51E-4ACE-B80F-FA3A839F3691}"/>
    <dgm:cxn modelId="{93F120AF-D848-43F8-A907-EB78BD0ED761}" type="presOf" srcId="{8A527307-24F9-4CCE-834E-0A3B628B4A81}" destId="{BAE0C4ED-0705-4C8A-BE73-E4360E217BA2}" srcOrd="0" destOrd="0" presId="urn:microsoft.com/office/officeart/2005/8/layout/hierarchy1"/>
    <dgm:cxn modelId="{200881BA-D0A5-4415-8DBB-205A6DF8BC60}" srcId="{0809B87A-417D-4050-97A9-929DCE6104F3}" destId="{5CF314C4-6521-4188-A2D6-F338727D88C4}" srcOrd="0" destOrd="0" parTransId="{DEA102A9-0B6D-4A20-B5FC-208F04989190}" sibTransId="{6095EA26-70EC-44FE-8849-EE9205179366}"/>
    <dgm:cxn modelId="{79BE7DC0-8DE6-46A0-AB1F-AF919DFC9EB0}" srcId="{0809B87A-417D-4050-97A9-929DCE6104F3}" destId="{8A527307-24F9-4CCE-834E-0A3B628B4A81}" srcOrd="1" destOrd="0" parTransId="{B9B75AA4-614F-482D-8547-5CBB084DF9DB}" sibTransId="{1480214E-3452-4D1A-A6D6-C7B7C404F327}"/>
    <dgm:cxn modelId="{5EE4BECC-84E0-4A5A-BE3F-324DC64B6357}" type="presOf" srcId="{B9B75AA4-614F-482D-8547-5CBB084DF9DB}" destId="{3BF94107-FE5F-4B0D-8184-419F4B3C671B}" srcOrd="0" destOrd="0" presId="urn:microsoft.com/office/officeart/2005/8/layout/hierarchy1"/>
    <dgm:cxn modelId="{70A6B9CA-A29A-45A6-A9CD-00B16D04AA0C}" type="presOf" srcId="{66252686-DA79-4AFD-BDD9-19B430F8F0FE}" destId="{10804988-50B2-4754-A89B-CC0DBBE451C4}" srcOrd="0" destOrd="0" presId="urn:microsoft.com/office/officeart/2005/8/layout/hierarchy1"/>
    <dgm:cxn modelId="{AE083CB9-3493-48CA-8DA2-702C81D2ACB5}" type="presOf" srcId="{D1A94D09-8F71-4015-8F96-3A5462F1F735}" destId="{D6B93CFC-0DCE-4B17-81DB-C0EFBB8B126B}" srcOrd="0" destOrd="0" presId="urn:microsoft.com/office/officeart/2005/8/layout/hierarchy1"/>
    <dgm:cxn modelId="{422F16E6-E81B-4256-A750-0A4677F3C484}" type="presOf" srcId="{596773DC-755C-41EB-BD39-A4C5499680B2}" destId="{D41AD565-7A75-49D6-B324-9D2C9C6F59CB}" srcOrd="0" destOrd="0" presId="urn:microsoft.com/office/officeart/2005/8/layout/hierarchy1"/>
    <dgm:cxn modelId="{76201C38-F465-449B-BAD5-9FC915BE9E6D}" srcId="{8A527307-24F9-4CCE-834E-0A3B628B4A81}" destId="{596773DC-755C-41EB-BD39-A4C5499680B2}" srcOrd="0" destOrd="0" parTransId="{809DBBA9-14C9-4357-B656-BF1F177FC988}" sibTransId="{CC4741DC-4B56-4BF9-8DAD-2E08103AE288}"/>
    <dgm:cxn modelId="{98806B58-258D-4E34-A674-08011E686A68}" type="presOf" srcId="{18BD0E55-2894-462A-9910-DAFCB59E2DA5}" destId="{92FBC8E8-EBB8-49D6-9012-C4EA7948C77A}" srcOrd="0" destOrd="0" presId="urn:microsoft.com/office/officeart/2005/8/layout/hierarchy1"/>
    <dgm:cxn modelId="{42092EB0-A66F-41ED-B37F-0D14B199618A}" type="presOf" srcId="{5CF314C4-6521-4188-A2D6-F338727D88C4}" destId="{939DDA25-1066-441A-89F3-D10BD36680E8}" srcOrd="0" destOrd="0" presId="urn:microsoft.com/office/officeart/2005/8/layout/hierarchy1"/>
    <dgm:cxn modelId="{85D31C5C-E85B-4B9B-B87F-F3FE920735A4}" type="presOf" srcId="{809DBBA9-14C9-4357-B656-BF1F177FC988}" destId="{C8692909-551B-4A95-B953-5CD89FD72E6E}" srcOrd="0" destOrd="0" presId="urn:microsoft.com/office/officeart/2005/8/layout/hierarchy1"/>
    <dgm:cxn modelId="{8208140F-0375-47BE-9A50-DD6FE0A03724}" type="presOf" srcId="{0809B87A-417D-4050-97A9-929DCE6104F3}" destId="{A7C794C8-3AC5-4867-BEAA-FD0F61A07873}" srcOrd="0" destOrd="0" presId="urn:microsoft.com/office/officeart/2005/8/layout/hierarchy1"/>
    <dgm:cxn modelId="{DA3F0244-D33A-47F2-B446-4EB893EEB001}" srcId="{5CF314C4-6521-4188-A2D6-F338727D88C4}" destId="{D1A94D09-8F71-4015-8F96-3A5462F1F735}" srcOrd="1" destOrd="0" parTransId="{244D885E-9B6C-4E35-AE4D-5D802F40CC94}" sibTransId="{49B79937-5AF1-4071-A165-26C54A104A6B}"/>
    <dgm:cxn modelId="{B6A7DD1A-73C4-43A6-AFF3-469912A5920B}" type="presOf" srcId="{CBF817FB-F398-4968-B490-1526A3F1091B}" destId="{AFB9D255-E5C8-4409-A25B-B46B4B946E97}" srcOrd="0" destOrd="0" presId="urn:microsoft.com/office/officeart/2005/8/layout/hierarchy1"/>
    <dgm:cxn modelId="{777F915C-4BF8-4120-A231-16F44311BFF3}" type="presParOf" srcId="{92FBC8E8-EBB8-49D6-9012-C4EA7948C77A}" destId="{91D7D826-02EF-41E4-8F3C-1B4DEF6AFCFF}" srcOrd="0" destOrd="0" presId="urn:microsoft.com/office/officeart/2005/8/layout/hierarchy1"/>
    <dgm:cxn modelId="{5CBAC7A0-65E5-40C7-B427-7EB663C5DF69}" type="presParOf" srcId="{91D7D826-02EF-41E4-8F3C-1B4DEF6AFCFF}" destId="{AD9F729F-5FFB-4695-A569-66ECEE3EEA5D}" srcOrd="0" destOrd="0" presId="urn:microsoft.com/office/officeart/2005/8/layout/hierarchy1"/>
    <dgm:cxn modelId="{425E230D-9F3D-48BE-99A8-65DF61B2BE1F}" type="presParOf" srcId="{AD9F729F-5FFB-4695-A569-66ECEE3EEA5D}" destId="{0F0EF2F5-464C-4378-937F-E91233F77897}" srcOrd="0" destOrd="0" presId="urn:microsoft.com/office/officeart/2005/8/layout/hierarchy1"/>
    <dgm:cxn modelId="{C1DB87F8-1F2D-4ECC-8798-CD22C5287557}" type="presParOf" srcId="{AD9F729F-5FFB-4695-A569-66ECEE3EEA5D}" destId="{A7C794C8-3AC5-4867-BEAA-FD0F61A07873}" srcOrd="1" destOrd="0" presId="urn:microsoft.com/office/officeart/2005/8/layout/hierarchy1"/>
    <dgm:cxn modelId="{68359F81-E26A-49F6-A8A1-4DB9FA0979EF}" type="presParOf" srcId="{91D7D826-02EF-41E4-8F3C-1B4DEF6AFCFF}" destId="{1E6F7620-32FB-4A16-86D2-FC3875A0241A}" srcOrd="1" destOrd="0" presId="urn:microsoft.com/office/officeart/2005/8/layout/hierarchy1"/>
    <dgm:cxn modelId="{0841CFF6-C3D6-4BDF-81D5-74B764BA3862}" type="presParOf" srcId="{1E6F7620-32FB-4A16-86D2-FC3875A0241A}" destId="{B0F0DD80-8857-4DED-AD27-E726DE5F77E0}" srcOrd="0" destOrd="0" presId="urn:microsoft.com/office/officeart/2005/8/layout/hierarchy1"/>
    <dgm:cxn modelId="{5774E1D1-EB26-4CAF-8650-4B52F5FE031C}" type="presParOf" srcId="{1E6F7620-32FB-4A16-86D2-FC3875A0241A}" destId="{A296F050-2DE7-48F3-A211-80F02AFAED78}" srcOrd="1" destOrd="0" presId="urn:microsoft.com/office/officeart/2005/8/layout/hierarchy1"/>
    <dgm:cxn modelId="{25259010-A359-4923-B959-0322C038D571}" type="presParOf" srcId="{A296F050-2DE7-48F3-A211-80F02AFAED78}" destId="{1379CD55-DB99-4460-BE36-CB4F18C85675}" srcOrd="0" destOrd="0" presId="urn:microsoft.com/office/officeart/2005/8/layout/hierarchy1"/>
    <dgm:cxn modelId="{7AD7830A-FF37-45DC-8CD5-1B2532674367}" type="presParOf" srcId="{1379CD55-DB99-4460-BE36-CB4F18C85675}" destId="{8E3B7EF3-2C46-4029-8C4C-21BF3B63FDD0}" srcOrd="0" destOrd="0" presId="urn:microsoft.com/office/officeart/2005/8/layout/hierarchy1"/>
    <dgm:cxn modelId="{AA7C9EBA-F6B8-4B93-9AE9-09413C909AEF}" type="presParOf" srcId="{1379CD55-DB99-4460-BE36-CB4F18C85675}" destId="{939DDA25-1066-441A-89F3-D10BD36680E8}" srcOrd="1" destOrd="0" presId="urn:microsoft.com/office/officeart/2005/8/layout/hierarchy1"/>
    <dgm:cxn modelId="{25C8D495-8F0E-482B-A237-DACEA66E79F6}" type="presParOf" srcId="{A296F050-2DE7-48F3-A211-80F02AFAED78}" destId="{56A7C2EA-3D73-48F3-B2FA-F7B9D14F42CA}" srcOrd="1" destOrd="0" presId="urn:microsoft.com/office/officeart/2005/8/layout/hierarchy1"/>
    <dgm:cxn modelId="{5949B9CA-8D10-4D15-AB90-C9FA07E93388}" type="presParOf" srcId="{56A7C2EA-3D73-48F3-B2FA-F7B9D14F42CA}" destId="{AFB9D255-E5C8-4409-A25B-B46B4B946E97}" srcOrd="0" destOrd="0" presId="urn:microsoft.com/office/officeart/2005/8/layout/hierarchy1"/>
    <dgm:cxn modelId="{4527ECE3-7EE6-4722-BCF4-A7082AEC4C5D}" type="presParOf" srcId="{56A7C2EA-3D73-48F3-B2FA-F7B9D14F42CA}" destId="{120A536B-2D2F-4B75-B215-7856A2FBB1A5}" srcOrd="1" destOrd="0" presId="urn:microsoft.com/office/officeart/2005/8/layout/hierarchy1"/>
    <dgm:cxn modelId="{764CB30B-BFE9-4FE1-87EF-CFFAAFC652E1}" type="presParOf" srcId="{120A536B-2D2F-4B75-B215-7856A2FBB1A5}" destId="{66DAC194-88DF-477C-B363-3C5A6E5D1521}" srcOrd="0" destOrd="0" presId="urn:microsoft.com/office/officeart/2005/8/layout/hierarchy1"/>
    <dgm:cxn modelId="{E394B1BC-F5EB-47D8-BE62-02FD5AF0CB13}" type="presParOf" srcId="{66DAC194-88DF-477C-B363-3C5A6E5D1521}" destId="{47073427-6AEC-4A27-B334-C3FEB57C5459}" srcOrd="0" destOrd="0" presId="urn:microsoft.com/office/officeart/2005/8/layout/hierarchy1"/>
    <dgm:cxn modelId="{5B2A20DC-B54C-4E34-A493-D98ABD121DF0}" type="presParOf" srcId="{66DAC194-88DF-477C-B363-3C5A6E5D1521}" destId="{10804988-50B2-4754-A89B-CC0DBBE451C4}" srcOrd="1" destOrd="0" presId="urn:microsoft.com/office/officeart/2005/8/layout/hierarchy1"/>
    <dgm:cxn modelId="{BEB95F1B-992D-4502-964F-992710B242E2}" type="presParOf" srcId="{120A536B-2D2F-4B75-B215-7856A2FBB1A5}" destId="{FF2D4F5D-9C61-43A3-BB72-D9044808C3E3}" srcOrd="1" destOrd="0" presId="urn:microsoft.com/office/officeart/2005/8/layout/hierarchy1"/>
    <dgm:cxn modelId="{E7236BED-9E89-4E31-84F2-5DCA4A706416}" type="presParOf" srcId="{56A7C2EA-3D73-48F3-B2FA-F7B9D14F42CA}" destId="{1665A273-A03C-4734-84C9-4998BFA559A9}" srcOrd="2" destOrd="0" presId="urn:microsoft.com/office/officeart/2005/8/layout/hierarchy1"/>
    <dgm:cxn modelId="{135ED9FB-3A6D-4418-843B-0ECEDE03484A}" type="presParOf" srcId="{56A7C2EA-3D73-48F3-B2FA-F7B9D14F42CA}" destId="{205B9339-CE8B-4240-AAF6-1F755F120707}" srcOrd="3" destOrd="0" presId="urn:microsoft.com/office/officeart/2005/8/layout/hierarchy1"/>
    <dgm:cxn modelId="{A98EEAFB-89B3-45AE-A74C-A4605659D434}" type="presParOf" srcId="{205B9339-CE8B-4240-AAF6-1F755F120707}" destId="{A4337297-1342-4781-8E7E-01BBC10200E6}" srcOrd="0" destOrd="0" presId="urn:microsoft.com/office/officeart/2005/8/layout/hierarchy1"/>
    <dgm:cxn modelId="{6D9CB1BF-B486-4BDF-BB75-1D77000F9E13}" type="presParOf" srcId="{A4337297-1342-4781-8E7E-01BBC10200E6}" destId="{9EF49BD9-9AAE-4B19-A8FD-234D482C4A89}" srcOrd="0" destOrd="0" presId="urn:microsoft.com/office/officeart/2005/8/layout/hierarchy1"/>
    <dgm:cxn modelId="{9897E866-3037-4786-B931-F7568C6C7668}" type="presParOf" srcId="{A4337297-1342-4781-8E7E-01BBC10200E6}" destId="{D6B93CFC-0DCE-4B17-81DB-C0EFBB8B126B}" srcOrd="1" destOrd="0" presId="urn:microsoft.com/office/officeart/2005/8/layout/hierarchy1"/>
    <dgm:cxn modelId="{2441E5C2-CBF4-472D-BEF6-C8D06FA8F406}" type="presParOf" srcId="{205B9339-CE8B-4240-AAF6-1F755F120707}" destId="{4BA26E19-D01C-4DBC-8D18-3A79F06876A4}" srcOrd="1" destOrd="0" presId="urn:microsoft.com/office/officeart/2005/8/layout/hierarchy1"/>
    <dgm:cxn modelId="{BF331150-6547-4932-8176-6F8FB3FB0017}" type="presParOf" srcId="{1E6F7620-32FB-4A16-86D2-FC3875A0241A}" destId="{3BF94107-FE5F-4B0D-8184-419F4B3C671B}" srcOrd="2" destOrd="0" presId="urn:microsoft.com/office/officeart/2005/8/layout/hierarchy1"/>
    <dgm:cxn modelId="{73605DA8-B6CB-4074-BC6D-8B1F23CA8EE7}" type="presParOf" srcId="{1E6F7620-32FB-4A16-86D2-FC3875A0241A}" destId="{B7963016-7EF0-4A2C-991A-4504BDB9D7A6}" srcOrd="3" destOrd="0" presId="urn:microsoft.com/office/officeart/2005/8/layout/hierarchy1"/>
    <dgm:cxn modelId="{CD603D92-9125-45BB-9A48-3369C79E644B}" type="presParOf" srcId="{B7963016-7EF0-4A2C-991A-4504BDB9D7A6}" destId="{47AD98A7-AF11-4B04-907B-FF2BA214465C}" srcOrd="0" destOrd="0" presId="urn:microsoft.com/office/officeart/2005/8/layout/hierarchy1"/>
    <dgm:cxn modelId="{B13D12E1-FF1D-4EC6-AFE7-B584A3734654}" type="presParOf" srcId="{47AD98A7-AF11-4B04-907B-FF2BA214465C}" destId="{E6932A8F-5FF9-45A0-B01D-70B8ED650E16}" srcOrd="0" destOrd="0" presId="urn:microsoft.com/office/officeart/2005/8/layout/hierarchy1"/>
    <dgm:cxn modelId="{1B12AA6C-4856-45FC-8BA8-C5B9F030DB43}" type="presParOf" srcId="{47AD98A7-AF11-4B04-907B-FF2BA214465C}" destId="{BAE0C4ED-0705-4C8A-BE73-E4360E217BA2}" srcOrd="1" destOrd="0" presId="urn:microsoft.com/office/officeart/2005/8/layout/hierarchy1"/>
    <dgm:cxn modelId="{EA720F2A-05DB-445C-9AAE-68D2C268AF77}" type="presParOf" srcId="{B7963016-7EF0-4A2C-991A-4504BDB9D7A6}" destId="{CE1EEDC5-0A64-4B60-9963-0427274EC621}" srcOrd="1" destOrd="0" presId="urn:microsoft.com/office/officeart/2005/8/layout/hierarchy1"/>
    <dgm:cxn modelId="{9D29BF52-9428-4D78-B3F5-FA3FFC8FFA4C}" type="presParOf" srcId="{CE1EEDC5-0A64-4B60-9963-0427274EC621}" destId="{C8692909-551B-4A95-B953-5CD89FD72E6E}" srcOrd="0" destOrd="0" presId="urn:microsoft.com/office/officeart/2005/8/layout/hierarchy1"/>
    <dgm:cxn modelId="{9B192DA0-89EA-4D09-A91B-514F03C1C00E}" type="presParOf" srcId="{CE1EEDC5-0A64-4B60-9963-0427274EC621}" destId="{01B53298-A7BE-456B-9EEB-202F7BACA4A9}" srcOrd="1" destOrd="0" presId="urn:microsoft.com/office/officeart/2005/8/layout/hierarchy1"/>
    <dgm:cxn modelId="{127DA518-7302-4958-8669-7E6E1CEE4655}" type="presParOf" srcId="{01B53298-A7BE-456B-9EEB-202F7BACA4A9}" destId="{3739E9CB-D42A-47C0-8646-D7EA28488963}" srcOrd="0" destOrd="0" presId="urn:microsoft.com/office/officeart/2005/8/layout/hierarchy1"/>
    <dgm:cxn modelId="{4C865CFD-5B29-45F7-812E-A5EAEB33E4AC}" type="presParOf" srcId="{3739E9CB-D42A-47C0-8646-D7EA28488963}" destId="{028ACF7D-06DD-4794-95C0-E9CD4ECFF91C}" srcOrd="0" destOrd="0" presId="urn:microsoft.com/office/officeart/2005/8/layout/hierarchy1"/>
    <dgm:cxn modelId="{77F57239-8001-4C23-88D7-BB6C505F2332}" type="presParOf" srcId="{3739E9CB-D42A-47C0-8646-D7EA28488963}" destId="{D41AD565-7A75-49D6-B324-9D2C9C6F59CB}" srcOrd="1" destOrd="0" presId="urn:microsoft.com/office/officeart/2005/8/layout/hierarchy1"/>
    <dgm:cxn modelId="{033F42A9-B9E7-4BEC-8DAD-0C8F651DBA69}" type="presParOf" srcId="{01B53298-A7BE-456B-9EEB-202F7BACA4A9}" destId="{EB8DD8B7-E45D-4D01-9505-01EEBBDBBAE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B5D593B-3839-4046-AB28-039EFC3D83BF}" type="doc">
      <dgm:prSet loTypeId="urn:microsoft.com/office/officeart/2005/8/layout/chevron2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E577C1A0-E560-4C24-B5FF-529CF1A27299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Организует и ведет учет начисления, перечисления страховых взносов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66383D7-96C0-4A36-A6B8-FC373428A597}" type="parTrans" cxnId="{8DDD8F89-570E-4ABE-9B02-FC76C01B3101}">
      <dgm:prSet/>
      <dgm:spPr/>
      <dgm:t>
        <a:bodyPr/>
        <a:lstStyle/>
        <a:p>
          <a:endParaRPr lang="ru-RU"/>
        </a:p>
      </dgm:t>
    </dgm:pt>
    <dgm:pt modelId="{E8A44496-0D52-4A67-A232-4785ECFB2B84}" type="sibTrans" cxnId="{8DDD8F89-570E-4ABE-9B02-FC76C01B3101}">
      <dgm:prSet/>
      <dgm:spPr/>
      <dgm:t>
        <a:bodyPr/>
        <a:lstStyle/>
        <a:p>
          <a:endParaRPr lang="ru-RU"/>
        </a:p>
      </dgm:t>
    </dgm:pt>
    <dgm:pt modelId="{9AE5F604-FCAE-4AC9-B5EA-67A4B9077B49}">
      <dgm:prSet phldrT="[Текст]"/>
      <dgm:spPr/>
      <dgm:t>
        <a:bodyPr/>
        <a:lstStyle/>
        <a:p>
          <a:r>
            <a:rPr lang="ru-RU" smtClean="0"/>
            <a:t>1</a:t>
          </a:r>
          <a:endParaRPr lang="ru-RU" dirty="0"/>
        </a:p>
      </dgm:t>
    </dgm:pt>
    <dgm:pt modelId="{9DD68450-7BD2-427B-BBC5-22BDC0018765}" type="sibTrans" cxnId="{553D2337-DDC0-4624-B7B1-58AF230E087F}">
      <dgm:prSet/>
      <dgm:spPr/>
      <dgm:t>
        <a:bodyPr/>
        <a:lstStyle/>
        <a:p>
          <a:endParaRPr lang="ru-RU"/>
        </a:p>
      </dgm:t>
    </dgm:pt>
    <dgm:pt modelId="{147FDB77-79CB-4C7C-B1DC-DA57A513AB1A}" type="parTrans" cxnId="{553D2337-DDC0-4624-B7B1-58AF230E087F}">
      <dgm:prSet/>
      <dgm:spPr/>
      <dgm:t>
        <a:bodyPr/>
        <a:lstStyle/>
        <a:p>
          <a:endParaRPr lang="ru-RU"/>
        </a:p>
      </dgm:t>
    </dgm:pt>
    <dgm:pt modelId="{AB01A524-33CD-47FF-8F52-F412E7FD46BC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6265844D-46C2-48AC-B5C0-517A172FEF44}" type="sibTrans" cxnId="{F992D346-C2DE-440B-9034-5998394BB52A}">
      <dgm:prSet/>
      <dgm:spPr/>
      <dgm:t>
        <a:bodyPr/>
        <a:lstStyle/>
        <a:p>
          <a:endParaRPr lang="ru-RU"/>
        </a:p>
      </dgm:t>
    </dgm:pt>
    <dgm:pt modelId="{D9C5EDC3-6CE7-4DD9-A4F8-5693E852B86C}" type="parTrans" cxnId="{F992D346-C2DE-440B-9034-5998394BB52A}">
      <dgm:prSet/>
      <dgm:spPr/>
      <dgm:t>
        <a:bodyPr/>
        <a:lstStyle/>
        <a:p>
          <a:endParaRPr lang="ru-RU"/>
        </a:p>
      </dgm:t>
    </dgm:pt>
    <dgm:pt modelId="{CB7394E5-8FAA-44CC-9E86-BAC37BD8453B}">
      <dgm:prSet phldrT="[Текст]"/>
      <dgm:spPr/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FE1940E6-DDD8-454C-933F-BFCBA2AB0349}" type="sibTrans" cxnId="{9C547C10-7936-49AA-A8E0-AA3C4258F78C}">
      <dgm:prSet/>
      <dgm:spPr/>
      <dgm:t>
        <a:bodyPr/>
        <a:lstStyle/>
        <a:p>
          <a:endParaRPr lang="ru-RU"/>
        </a:p>
      </dgm:t>
    </dgm:pt>
    <dgm:pt modelId="{DC847FAD-C09F-4D37-9F0A-890E459B58AE}" type="parTrans" cxnId="{9C547C10-7936-49AA-A8E0-AA3C4258F78C}">
      <dgm:prSet/>
      <dgm:spPr/>
      <dgm:t>
        <a:bodyPr/>
        <a:lstStyle/>
        <a:p>
          <a:endParaRPr lang="ru-RU"/>
        </a:p>
      </dgm:t>
    </dgm:pt>
    <dgm:pt modelId="{2F48A8D6-EE42-4FDE-8CAD-FD4368C9ECD0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Обеспечивает сохранность документов, являющихся основанием для начисления, перечисления страховых взносов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97BC16-846E-4CA4-9FCC-3C5A23B0DF37}" type="sibTrans" cxnId="{A5B12EAF-F7B8-4584-A48B-4009A21C3F31}">
      <dgm:prSet/>
      <dgm:spPr/>
      <dgm:t>
        <a:bodyPr/>
        <a:lstStyle/>
        <a:p>
          <a:endParaRPr lang="ru-RU"/>
        </a:p>
      </dgm:t>
    </dgm:pt>
    <dgm:pt modelId="{667ECD66-85C6-4E93-B3AF-67E40AF41BA6}" type="parTrans" cxnId="{A5B12EAF-F7B8-4584-A48B-4009A21C3F31}">
      <dgm:prSet/>
      <dgm:spPr/>
      <dgm:t>
        <a:bodyPr/>
        <a:lstStyle/>
        <a:p>
          <a:endParaRPr lang="ru-RU"/>
        </a:p>
      </dgm:t>
    </dgm:pt>
    <dgm:pt modelId="{B3FBB9ED-A868-4F5E-A6B2-79A37F4108C1}">
      <dgm:prSet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Уведомляет Страховщика о расторжении со страхователем трудового, гражданско-правового договора                  не позднее 5 рабочих дней со дня расторжения трудового или гражданско-правового договора 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1AB938-8C2F-49DF-8C59-2AFD1D2F75D2}" type="parTrans" cxnId="{777D9AAC-991A-4221-AD24-BD1B2B4B1173}">
      <dgm:prSet/>
      <dgm:spPr/>
      <dgm:t>
        <a:bodyPr/>
        <a:lstStyle/>
        <a:p>
          <a:endParaRPr lang="ru-RU"/>
        </a:p>
      </dgm:t>
    </dgm:pt>
    <dgm:pt modelId="{FCD0C69D-F501-4ABD-9685-EB0F17FC8AF7}" type="sibTrans" cxnId="{777D9AAC-991A-4221-AD24-BD1B2B4B1173}">
      <dgm:prSet/>
      <dgm:spPr/>
      <dgm:t>
        <a:bodyPr/>
        <a:lstStyle/>
        <a:p>
          <a:endParaRPr lang="ru-RU"/>
        </a:p>
      </dgm:t>
    </dgm:pt>
    <dgm:pt modelId="{88645241-AE70-49FA-B85D-9B4415011FB0}">
      <dgm:prSet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D18CCB26-9056-451E-937F-360BA82566F1}" type="parTrans" cxnId="{5FD837BB-C2D4-4DEC-87DA-10D8640D6862}">
      <dgm:prSet/>
      <dgm:spPr/>
      <dgm:t>
        <a:bodyPr/>
        <a:lstStyle/>
        <a:p>
          <a:endParaRPr lang="ru-RU"/>
        </a:p>
      </dgm:t>
    </dgm:pt>
    <dgm:pt modelId="{F199FF61-0786-4917-B901-4E7C38B953C4}" type="sibTrans" cxnId="{5FD837BB-C2D4-4DEC-87DA-10D8640D6862}">
      <dgm:prSet/>
      <dgm:spPr/>
      <dgm:t>
        <a:bodyPr/>
        <a:lstStyle/>
        <a:p>
          <a:endParaRPr lang="ru-RU"/>
        </a:p>
      </dgm:t>
    </dgm:pt>
    <dgm:pt modelId="{B30E6975-8C27-450C-9C5B-9E6DAE015AB2}">
      <dgm:prSet/>
      <dgm:spPr/>
      <dgm:t>
        <a:bodyPr/>
        <a:lstStyle/>
        <a:p>
          <a:r>
            <a:rPr lang="ru-RU" dirty="0" smtClean="0"/>
            <a:t>6</a:t>
          </a:r>
          <a:endParaRPr lang="ru-RU" dirty="0"/>
        </a:p>
      </dgm:t>
    </dgm:pt>
    <dgm:pt modelId="{7E0E08C9-4ED8-4291-80DD-67E01477C758}" type="parTrans" cxnId="{3190A4BD-8EA6-4232-BE4D-A6174EDF7FDD}">
      <dgm:prSet/>
      <dgm:spPr/>
      <dgm:t>
        <a:bodyPr/>
        <a:lstStyle/>
        <a:p>
          <a:endParaRPr lang="ru-RU"/>
        </a:p>
      </dgm:t>
    </dgm:pt>
    <dgm:pt modelId="{595B65B5-4220-4145-8B8F-EEA0E46B4E7D}" type="sibTrans" cxnId="{3190A4BD-8EA6-4232-BE4D-A6174EDF7FDD}">
      <dgm:prSet/>
      <dgm:spPr/>
      <dgm:t>
        <a:bodyPr/>
        <a:lstStyle/>
        <a:p>
          <a:endParaRPr lang="ru-RU"/>
        </a:p>
      </dgm:t>
    </dgm:pt>
    <dgm:pt modelId="{F4370DEB-FEA4-4641-8FCC-2F07A63B9E4B}">
      <dgm:prSet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Рассчитывает и уплачивает Страховщику страховые взносы 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098ABF-9A99-4E8D-9A1E-B6E442B655F5}" type="parTrans" cxnId="{FD084134-9EDB-4420-9F5E-ACC4910495CC}">
      <dgm:prSet/>
      <dgm:spPr/>
      <dgm:t>
        <a:bodyPr/>
        <a:lstStyle/>
        <a:p>
          <a:endParaRPr lang="ru-RU"/>
        </a:p>
      </dgm:t>
    </dgm:pt>
    <dgm:pt modelId="{63B19C2D-6EFD-4F6F-9544-2D5727371E86}" type="sibTrans" cxnId="{FD084134-9EDB-4420-9F5E-ACC4910495CC}">
      <dgm:prSet/>
      <dgm:spPr/>
      <dgm:t>
        <a:bodyPr/>
        <a:lstStyle/>
        <a:p>
          <a:endParaRPr lang="ru-RU"/>
        </a:p>
      </dgm:t>
    </dgm:pt>
    <dgm:pt modelId="{3B682271-B421-48C5-B55A-53589375A0B9}">
      <dgm:prSet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Уведомляет Страховщика о реорганизации, ликвидации и (или) экономической несостоятельности (банкротстве) не позднее 3 рабочих дней со дня принятия такого решения 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6B45A9-D30B-4DAD-816F-4AC810F7F18E}" type="parTrans" cxnId="{E36C716D-6D8B-4AD0-AA46-E0EDA9C6BC35}">
      <dgm:prSet/>
      <dgm:spPr/>
      <dgm:t>
        <a:bodyPr/>
        <a:lstStyle/>
        <a:p>
          <a:endParaRPr lang="ru-RU"/>
        </a:p>
      </dgm:t>
    </dgm:pt>
    <dgm:pt modelId="{ED780D40-64E4-4D28-A502-22807BFFEFE6}" type="sibTrans" cxnId="{E36C716D-6D8B-4AD0-AA46-E0EDA9C6BC35}">
      <dgm:prSet/>
      <dgm:spPr/>
      <dgm:t>
        <a:bodyPr/>
        <a:lstStyle/>
        <a:p>
          <a:endParaRPr lang="ru-RU"/>
        </a:p>
      </dgm:t>
    </dgm:pt>
    <dgm:pt modelId="{EBF99A4B-B256-4E3F-B6D5-26C9F1AD928B}">
      <dgm:prSet/>
      <dgm:spPr/>
      <dgm:t>
        <a:bodyPr/>
        <a:lstStyle/>
        <a:p>
          <a:r>
            <a:rPr lang="ru-RU" dirty="0" smtClean="0"/>
            <a:t>7</a:t>
          </a:r>
          <a:endParaRPr lang="ru-RU" dirty="0"/>
        </a:p>
      </dgm:t>
    </dgm:pt>
    <dgm:pt modelId="{E4174850-AD94-4C5F-9E41-0F54AC9963CC}" type="parTrans" cxnId="{2263675D-1230-40B1-BD34-35D0465656A2}">
      <dgm:prSet/>
      <dgm:spPr/>
      <dgm:t>
        <a:bodyPr/>
        <a:lstStyle/>
        <a:p>
          <a:endParaRPr lang="ru-RU"/>
        </a:p>
      </dgm:t>
    </dgm:pt>
    <dgm:pt modelId="{416B9E9D-0138-4080-96A7-26EFC6DA5DC0}" type="sibTrans" cxnId="{2263675D-1230-40B1-BD34-35D0465656A2}">
      <dgm:prSet/>
      <dgm:spPr/>
      <dgm:t>
        <a:bodyPr/>
        <a:lstStyle/>
        <a:p>
          <a:endParaRPr lang="ru-RU"/>
        </a:p>
      </dgm:t>
    </dgm:pt>
    <dgm:pt modelId="{89E43F9D-15BD-44C1-8CC2-00CF7DA1B573}">
      <dgm:prSet phldrT="[Текст]"/>
      <dgm:spPr/>
      <dgm:t>
        <a:bodyPr/>
        <a:lstStyle/>
        <a:p>
          <a:r>
            <a:rPr lang="ru-RU" dirty="0" smtClean="0"/>
            <a:t>5</a:t>
          </a:r>
          <a:endParaRPr lang="ru-RU" dirty="0"/>
        </a:p>
      </dgm:t>
    </dgm:pt>
    <dgm:pt modelId="{B2C4B6FF-AB0F-44D0-93C3-F4B2A1E30CEE}" type="sibTrans" cxnId="{71A480AB-2724-43CF-8225-790C161F801E}">
      <dgm:prSet/>
      <dgm:spPr/>
      <dgm:t>
        <a:bodyPr/>
        <a:lstStyle/>
        <a:p>
          <a:endParaRPr lang="ru-RU"/>
        </a:p>
      </dgm:t>
    </dgm:pt>
    <dgm:pt modelId="{027A80EA-06BA-49B6-ABF2-314A71DE3F66}" type="parTrans" cxnId="{71A480AB-2724-43CF-8225-790C161F801E}">
      <dgm:prSet/>
      <dgm:spPr/>
      <dgm:t>
        <a:bodyPr/>
        <a:lstStyle/>
        <a:p>
          <a:endParaRPr lang="ru-RU"/>
        </a:p>
      </dgm:t>
    </dgm:pt>
    <dgm:pt modelId="{22D4193B-999D-495A-8E8C-3D6457D88C84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Принимает заявление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B58375-1D97-4384-9A7A-CE61014977EA}" type="sibTrans" cxnId="{F983BC28-421B-40F1-B1F7-C46CC45A5979}">
      <dgm:prSet/>
      <dgm:spPr/>
      <dgm:t>
        <a:bodyPr/>
        <a:lstStyle/>
        <a:p>
          <a:endParaRPr lang="ru-RU"/>
        </a:p>
      </dgm:t>
    </dgm:pt>
    <dgm:pt modelId="{AE92F30C-873A-400C-A7EC-13DE1DA669EF}" type="parTrans" cxnId="{F983BC28-421B-40F1-B1F7-C46CC45A5979}">
      <dgm:prSet/>
      <dgm:spPr/>
      <dgm:t>
        <a:bodyPr/>
        <a:lstStyle/>
        <a:p>
          <a:endParaRPr lang="ru-RU"/>
        </a:p>
      </dgm:t>
    </dgm:pt>
    <dgm:pt modelId="{9E71C0C3-A8C0-4E7B-BA20-A9A0AD448FAD}">
      <dgm:prSet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Предоставляет информацию Страховщику и отчетность в ФСЗН в установленные законодательством сроки 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55DC08A-15B8-4D07-BCCA-07114D529CCE}" type="parTrans" cxnId="{230EB506-CC3B-46AE-B990-C998EFC1BEA4}">
      <dgm:prSet/>
      <dgm:spPr/>
      <dgm:t>
        <a:bodyPr/>
        <a:lstStyle/>
        <a:p>
          <a:endParaRPr lang="ru-RU"/>
        </a:p>
      </dgm:t>
    </dgm:pt>
    <dgm:pt modelId="{FDF3CE04-6BBD-4EB4-80E3-96B5F714B9F5}" type="sibTrans" cxnId="{230EB506-CC3B-46AE-B990-C998EFC1BEA4}">
      <dgm:prSet/>
      <dgm:spPr/>
      <dgm:t>
        <a:bodyPr/>
        <a:lstStyle/>
        <a:p>
          <a:endParaRPr lang="ru-RU"/>
        </a:p>
      </dgm:t>
    </dgm:pt>
    <dgm:pt modelId="{9975E49F-BF1B-468A-B332-3D6D076602DC}" type="pres">
      <dgm:prSet presAssocID="{BB5D593B-3839-4046-AB28-039EFC3D83B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3FE2440-C81C-427A-80E4-187C9A659B51}" type="pres">
      <dgm:prSet presAssocID="{9AE5F604-FCAE-4AC9-B5EA-67A4B9077B49}" presName="composite" presStyleCnt="0"/>
      <dgm:spPr/>
      <dgm:t>
        <a:bodyPr/>
        <a:lstStyle/>
        <a:p>
          <a:endParaRPr lang="ru-RU"/>
        </a:p>
      </dgm:t>
    </dgm:pt>
    <dgm:pt modelId="{99F76BFA-CEDD-46F3-90C1-13DE7EB3C629}" type="pres">
      <dgm:prSet presAssocID="{9AE5F604-FCAE-4AC9-B5EA-67A4B9077B49}" presName="parentText" presStyleLbl="align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488684-AB36-44E9-896D-6D4FB4D42BE1}" type="pres">
      <dgm:prSet presAssocID="{9AE5F604-FCAE-4AC9-B5EA-67A4B9077B49}" presName="descendantText" presStyleLbl="alignAcc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77E507-C268-40BF-9DFB-46585C88AFC1}" type="pres">
      <dgm:prSet presAssocID="{9DD68450-7BD2-427B-BBC5-22BDC0018765}" presName="sp" presStyleCnt="0"/>
      <dgm:spPr/>
      <dgm:t>
        <a:bodyPr/>
        <a:lstStyle/>
        <a:p>
          <a:endParaRPr lang="ru-RU"/>
        </a:p>
      </dgm:t>
    </dgm:pt>
    <dgm:pt modelId="{4A1BDD2E-07DC-462E-838B-3246457EB670}" type="pres">
      <dgm:prSet presAssocID="{AB01A524-33CD-47FF-8F52-F412E7FD46BC}" presName="composite" presStyleCnt="0"/>
      <dgm:spPr/>
      <dgm:t>
        <a:bodyPr/>
        <a:lstStyle/>
        <a:p>
          <a:endParaRPr lang="ru-RU"/>
        </a:p>
      </dgm:t>
    </dgm:pt>
    <dgm:pt modelId="{554149A9-91E8-479B-A4CE-0E893B9398C5}" type="pres">
      <dgm:prSet presAssocID="{AB01A524-33CD-47FF-8F52-F412E7FD46BC}" presName="parentText" presStyleLbl="align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998A6B-229A-477D-9D91-2D5AB89E71B4}" type="pres">
      <dgm:prSet presAssocID="{AB01A524-33CD-47FF-8F52-F412E7FD46BC}" presName="descendantText" presStyleLbl="alignAcc1" presStyleIdx="1" presStyleCnt="7" custLinFactNeighborY="140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84033E-6BE2-4DF9-B476-A3B08B92472D}" type="pres">
      <dgm:prSet presAssocID="{6265844D-46C2-48AC-B5C0-517A172FEF44}" presName="sp" presStyleCnt="0"/>
      <dgm:spPr/>
      <dgm:t>
        <a:bodyPr/>
        <a:lstStyle/>
        <a:p>
          <a:endParaRPr lang="ru-RU"/>
        </a:p>
      </dgm:t>
    </dgm:pt>
    <dgm:pt modelId="{F517666A-A990-4FB3-844F-1E8408093840}" type="pres">
      <dgm:prSet presAssocID="{88645241-AE70-49FA-B85D-9B4415011FB0}" presName="composite" presStyleCnt="0"/>
      <dgm:spPr/>
    </dgm:pt>
    <dgm:pt modelId="{6915462D-BE68-4AC0-B488-DA8AF8D3D79D}" type="pres">
      <dgm:prSet presAssocID="{88645241-AE70-49FA-B85D-9B4415011FB0}" presName="parentText" presStyleLbl="align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D541A7-9456-48B1-9680-9DF91D7217BC}" type="pres">
      <dgm:prSet presAssocID="{88645241-AE70-49FA-B85D-9B4415011FB0}" presName="descendantText" presStyleLbl="alignAcc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AEDE00-E695-4456-B6DD-BDB16F5431E6}" type="pres">
      <dgm:prSet presAssocID="{F199FF61-0786-4917-B901-4E7C38B953C4}" presName="sp" presStyleCnt="0"/>
      <dgm:spPr/>
    </dgm:pt>
    <dgm:pt modelId="{BA6FFDBA-849A-4271-8E08-5A184675E6A8}" type="pres">
      <dgm:prSet presAssocID="{CB7394E5-8FAA-44CC-9E86-BAC37BD8453B}" presName="composite" presStyleCnt="0"/>
      <dgm:spPr/>
      <dgm:t>
        <a:bodyPr/>
        <a:lstStyle/>
        <a:p>
          <a:endParaRPr lang="ru-RU"/>
        </a:p>
      </dgm:t>
    </dgm:pt>
    <dgm:pt modelId="{B00A8249-F367-4C73-8B2E-672CFD9B5F17}" type="pres">
      <dgm:prSet presAssocID="{CB7394E5-8FAA-44CC-9E86-BAC37BD8453B}" presName="parentText" presStyleLbl="align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DD42E4-15E3-4C95-B94B-908F4E068DEA}" type="pres">
      <dgm:prSet presAssocID="{CB7394E5-8FAA-44CC-9E86-BAC37BD8453B}" presName="descendantText" presStyleLbl="alignAcc1" presStyleIdx="3" presStyleCnt="7" custScaleX="999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D17D05-CA8F-425E-9B7A-B09FAA4032EB}" type="pres">
      <dgm:prSet presAssocID="{FE1940E6-DDD8-454C-933F-BFCBA2AB0349}" presName="sp" presStyleCnt="0"/>
      <dgm:spPr/>
      <dgm:t>
        <a:bodyPr/>
        <a:lstStyle/>
        <a:p>
          <a:endParaRPr lang="ru-RU"/>
        </a:p>
      </dgm:t>
    </dgm:pt>
    <dgm:pt modelId="{E6394E21-E3E8-41DA-9B6E-3E2D8E62C21C}" type="pres">
      <dgm:prSet presAssocID="{89E43F9D-15BD-44C1-8CC2-00CF7DA1B573}" presName="composite" presStyleCnt="0"/>
      <dgm:spPr/>
      <dgm:t>
        <a:bodyPr/>
        <a:lstStyle/>
        <a:p>
          <a:endParaRPr lang="ru-RU"/>
        </a:p>
      </dgm:t>
    </dgm:pt>
    <dgm:pt modelId="{64DEB760-476B-4D17-B39F-8885C66F0536}" type="pres">
      <dgm:prSet presAssocID="{89E43F9D-15BD-44C1-8CC2-00CF7DA1B573}" presName="parentText" presStyleLbl="align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DEA5BE-0403-4D67-A044-475222237BD6}" type="pres">
      <dgm:prSet presAssocID="{89E43F9D-15BD-44C1-8CC2-00CF7DA1B573}" presName="descendantText" presStyleLbl="alignAcc1" presStyleIdx="4" presStyleCnt="7" custLinFactNeighborX="117" custLinFactNeighborY="33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CC51F1-9868-4D7B-8542-E2CCEAA8A65E}" type="pres">
      <dgm:prSet presAssocID="{B2C4B6FF-AB0F-44D0-93C3-F4B2A1E30CEE}" presName="sp" presStyleCnt="0"/>
      <dgm:spPr/>
    </dgm:pt>
    <dgm:pt modelId="{5DAD16A6-8684-4780-AE2B-8674C3FAB9FB}" type="pres">
      <dgm:prSet presAssocID="{B30E6975-8C27-450C-9C5B-9E6DAE015AB2}" presName="composite" presStyleCnt="0"/>
      <dgm:spPr/>
    </dgm:pt>
    <dgm:pt modelId="{7119847A-6D47-4D6E-8895-C3CCCB59CCC1}" type="pres">
      <dgm:prSet presAssocID="{B30E6975-8C27-450C-9C5B-9E6DAE015AB2}" presName="parentText" presStyleLbl="align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0410FE-C652-46B8-94E5-A37C752ADFA1}" type="pres">
      <dgm:prSet presAssocID="{B30E6975-8C27-450C-9C5B-9E6DAE015AB2}" presName="descendantText" presStyleLbl="alignAcc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A328FD-0468-4872-9F0C-F2CC8CE61580}" type="pres">
      <dgm:prSet presAssocID="{595B65B5-4220-4145-8B8F-EEA0E46B4E7D}" presName="sp" presStyleCnt="0"/>
      <dgm:spPr/>
    </dgm:pt>
    <dgm:pt modelId="{FE870E91-0015-444D-89F3-BB6330C09DDC}" type="pres">
      <dgm:prSet presAssocID="{EBF99A4B-B256-4E3F-B6D5-26C9F1AD928B}" presName="composite" presStyleCnt="0"/>
      <dgm:spPr/>
    </dgm:pt>
    <dgm:pt modelId="{5E5DABE3-A61E-4E6C-8957-B919291C5E0C}" type="pres">
      <dgm:prSet presAssocID="{EBF99A4B-B256-4E3F-B6D5-26C9F1AD928B}" presName="parentText" presStyleLbl="align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F9E023-7EB7-44DB-B89C-12C4CA82FEBE}" type="pres">
      <dgm:prSet presAssocID="{EBF99A4B-B256-4E3F-B6D5-26C9F1AD928B}" presName="descendantText" presStyleLbl="alignAcc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0F628EC-ABAD-4F62-A670-62298D98F4CB}" type="presOf" srcId="{E577C1A0-E560-4C24-B5FF-529CF1A27299}" destId="{22998A6B-229A-477D-9D91-2D5AB89E71B4}" srcOrd="0" destOrd="0" presId="urn:microsoft.com/office/officeart/2005/8/layout/chevron2"/>
    <dgm:cxn modelId="{544EB63E-EC98-4900-AC02-8CEA19683759}" type="presOf" srcId="{AB01A524-33CD-47FF-8F52-F412E7FD46BC}" destId="{554149A9-91E8-479B-A4CE-0E893B9398C5}" srcOrd="0" destOrd="0" presId="urn:microsoft.com/office/officeart/2005/8/layout/chevron2"/>
    <dgm:cxn modelId="{8DDD8F89-570E-4ABE-9B02-FC76C01B3101}" srcId="{AB01A524-33CD-47FF-8F52-F412E7FD46BC}" destId="{E577C1A0-E560-4C24-B5FF-529CF1A27299}" srcOrd="0" destOrd="0" parTransId="{F66383D7-96C0-4A36-A6B8-FC373428A597}" sibTransId="{E8A44496-0D52-4A67-A232-4785ECFB2B84}"/>
    <dgm:cxn modelId="{3190A4BD-8EA6-4232-BE4D-A6174EDF7FDD}" srcId="{BB5D593B-3839-4046-AB28-039EFC3D83BF}" destId="{B30E6975-8C27-450C-9C5B-9E6DAE015AB2}" srcOrd="5" destOrd="0" parTransId="{7E0E08C9-4ED8-4291-80DD-67E01477C758}" sibTransId="{595B65B5-4220-4145-8B8F-EEA0E46B4E7D}"/>
    <dgm:cxn modelId="{FD084134-9EDB-4420-9F5E-ACC4910495CC}" srcId="{88645241-AE70-49FA-B85D-9B4415011FB0}" destId="{F4370DEB-FEA4-4641-8FCC-2F07A63B9E4B}" srcOrd="0" destOrd="0" parTransId="{C3098ABF-9A99-4E8D-9A1E-B6E442B655F5}" sibTransId="{63B19C2D-6EFD-4F6F-9544-2D5727371E86}"/>
    <dgm:cxn modelId="{2AB33936-6259-415D-A1BB-4EA0C44516DC}" type="presOf" srcId="{BB5D593B-3839-4046-AB28-039EFC3D83BF}" destId="{9975E49F-BF1B-468A-B332-3D6D076602DC}" srcOrd="0" destOrd="0" presId="urn:microsoft.com/office/officeart/2005/8/layout/chevron2"/>
    <dgm:cxn modelId="{71A480AB-2724-43CF-8225-790C161F801E}" srcId="{BB5D593B-3839-4046-AB28-039EFC3D83BF}" destId="{89E43F9D-15BD-44C1-8CC2-00CF7DA1B573}" srcOrd="4" destOrd="0" parTransId="{027A80EA-06BA-49B6-ABF2-314A71DE3F66}" sibTransId="{B2C4B6FF-AB0F-44D0-93C3-F4B2A1E30CEE}"/>
    <dgm:cxn modelId="{777D9AAC-991A-4221-AD24-BD1B2B4B1173}" srcId="{89E43F9D-15BD-44C1-8CC2-00CF7DA1B573}" destId="{B3FBB9ED-A868-4F5E-A6B2-79A37F4108C1}" srcOrd="0" destOrd="0" parTransId="{021AB938-8C2F-49DF-8C59-2AFD1D2F75D2}" sibTransId="{FCD0C69D-F501-4ABD-9685-EB0F17FC8AF7}"/>
    <dgm:cxn modelId="{D8CC16C8-FD14-4F3E-A7C8-BB76A930CAC9}" type="presOf" srcId="{EBF99A4B-B256-4E3F-B6D5-26C9F1AD928B}" destId="{5E5DABE3-A61E-4E6C-8957-B919291C5E0C}" srcOrd="0" destOrd="0" presId="urn:microsoft.com/office/officeart/2005/8/layout/chevron2"/>
    <dgm:cxn modelId="{84294043-1517-4C6C-B1EE-B6775A7D69AE}" type="presOf" srcId="{9E71C0C3-A8C0-4E7B-BA20-A9A0AD448FAD}" destId="{F9F9E023-7EB7-44DB-B89C-12C4CA82FEBE}" srcOrd="0" destOrd="0" presId="urn:microsoft.com/office/officeart/2005/8/layout/chevron2"/>
    <dgm:cxn modelId="{9C547C10-7936-49AA-A8E0-AA3C4258F78C}" srcId="{BB5D593B-3839-4046-AB28-039EFC3D83BF}" destId="{CB7394E5-8FAA-44CC-9E86-BAC37BD8453B}" srcOrd="3" destOrd="0" parTransId="{DC847FAD-C09F-4D37-9F0A-890E459B58AE}" sibTransId="{FE1940E6-DDD8-454C-933F-BFCBA2AB0349}"/>
    <dgm:cxn modelId="{B0CD1860-0958-4E5B-9A84-8C98053CF8A0}" type="presOf" srcId="{88645241-AE70-49FA-B85D-9B4415011FB0}" destId="{6915462D-BE68-4AC0-B488-DA8AF8D3D79D}" srcOrd="0" destOrd="0" presId="urn:microsoft.com/office/officeart/2005/8/layout/chevron2"/>
    <dgm:cxn modelId="{A4FAD6E3-04BE-4964-9396-B0C75659F3AE}" type="presOf" srcId="{22D4193B-999D-495A-8E8C-3D6457D88C84}" destId="{2E488684-AB36-44E9-896D-6D4FB4D42BE1}" srcOrd="0" destOrd="0" presId="urn:microsoft.com/office/officeart/2005/8/layout/chevron2"/>
    <dgm:cxn modelId="{F992D346-C2DE-440B-9034-5998394BB52A}" srcId="{BB5D593B-3839-4046-AB28-039EFC3D83BF}" destId="{AB01A524-33CD-47FF-8F52-F412E7FD46BC}" srcOrd="1" destOrd="0" parTransId="{D9C5EDC3-6CE7-4DD9-A4F8-5693E852B86C}" sibTransId="{6265844D-46C2-48AC-B5C0-517A172FEF44}"/>
    <dgm:cxn modelId="{F983BC28-421B-40F1-B1F7-C46CC45A5979}" srcId="{9AE5F604-FCAE-4AC9-B5EA-67A4B9077B49}" destId="{22D4193B-999D-495A-8E8C-3D6457D88C84}" srcOrd="0" destOrd="0" parTransId="{AE92F30C-873A-400C-A7EC-13DE1DA669EF}" sibTransId="{58B58375-1D97-4384-9A7A-CE61014977EA}"/>
    <dgm:cxn modelId="{A052980C-AC63-4473-8226-A9D843080057}" type="presOf" srcId="{B30E6975-8C27-450C-9C5B-9E6DAE015AB2}" destId="{7119847A-6D47-4D6E-8895-C3CCCB59CCC1}" srcOrd="0" destOrd="0" presId="urn:microsoft.com/office/officeart/2005/8/layout/chevron2"/>
    <dgm:cxn modelId="{391C5DF6-F7C0-4D5D-8602-6B15A515465B}" type="presOf" srcId="{9AE5F604-FCAE-4AC9-B5EA-67A4B9077B49}" destId="{99F76BFA-CEDD-46F3-90C1-13DE7EB3C629}" srcOrd="0" destOrd="0" presId="urn:microsoft.com/office/officeart/2005/8/layout/chevron2"/>
    <dgm:cxn modelId="{A5B12EAF-F7B8-4584-A48B-4009A21C3F31}" srcId="{CB7394E5-8FAA-44CC-9E86-BAC37BD8453B}" destId="{2F48A8D6-EE42-4FDE-8CAD-FD4368C9ECD0}" srcOrd="0" destOrd="0" parTransId="{667ECD66-85C6-4E93-B3AF-67E40AF41BA6}" sibTransId="{7597BC16-846E-4CA4-9FCC-3C5A23B0DF37}"/>
    <dgm:cxn modelId="{123748D4-51AE-41F5-8A33-9583A6D14A98}" type="presOf" srcId="{3B682271-B421-48C5-B55A-53589375A0B9}" destId="{000410FE-C652-46B8-94E5-A37C752ADFA1}" srcOrd="0" destOrd="0" presId="urn:microsoft.com/office/officeart/2005/8/layout/chevron2"/>
    <dgm:cxn modelId="{5844DC74-0D9A-4268-8BDB-A30B65DC8959}" type="presOf" srcId="{CB7394E5-8FAA-44CC-9E86-BAC37BD8453B}" destId="{B00A8249-F367-4C73-8B2E-672CFD9B5F17}" srcOrd="0" destOrd="0" presId="urn:microsoft.com/office/officeart/2005/8/layout/chevron2"/>
    <dgm:cxn modelId="{2263675D-1230-40B1-BD34-35D0465656A2}" srcId="{BB5D593B-3839-4046-AB28-039EFC3D83BF}" destId="{EBF99A4B-B256-4E3F-B6D5-26C9F1AD928B}" srcOrd="6" destOrd="0" parTransId="{E4174850-AD94-4C5F-9E41-0F54AC9963CC}" sibTransId="{416B9E9D-0138-4080-96A7-26EFC6DA5DC0}"/>
    <dgm:cxn modelId="{5FD837BB-C2D4-4DEC-87DA-10D8640D6862}" srcId="{BB5D593B-3839-4046-AB28-039EFC3D83BF}" destId="{88645241-AE70-49FA-B85D-9B4415011FB0}" srcOrd="2" destOrd="0" parTransId="{D18CCB26-9056-451E-937F-360BA82566F1}" sibTransId="{F199FF61-0786-4917-B901-4E7C38B953C4}"/>
    <dgm:cxn modelId="{9E77F70D-12AC-415C-8B61-8DA65C90786B}" type="presOf" srcId="{2F48A8D6-EE42-4FDE-8CAD-FD4368C9ECD0}" destId="{7DDD42E4-15E3-4C95-B94B-908F4E068DEA}" srcOrd="0" destOrd="0" presId="urn:microsoft.com/office/officeart/2005/8/layout/chevron2"/>
    <dgm:cxn modelId="{230EB506-CC3B-46AE-B990-C998EFC1BEA4}" srcId="{EBF99A4B-B256-4E3F-B6D5-26C9F1AD928B}" destId="{9E71C0C3-A8C0-4E7B-BA20-A9A0AD448FAD}" srcOrd="0" destOrd="0" parTransId="{155DC08A-15B8-4D07-BCCA-07114D529CCE}" sibTransId="{FDF3CE04-6BBD-4EB4-80E3-96B5F714B9F5}"/>
    <dgm:cxn modelId="{5E79C7B1-3777-4523-AB4C-C99885C21A5D}" type="presOf" srcId="{89E43F9D-15BD-44C1-8CC2-00CF7DA1B573}" destId="{64DEB760-476B-4D17-B39F-8885C66F0536}" srcOrd="0" destOrd="0" presId="urn:microsoft.com/office/officeart/2005/8/layout/chevron2"/>
    <dgm:cxn modelId="{150D12ED-4657-40B6-A729-A872982E6A7E}" type="presOf" srcId="{B3FBB9ED-A868-4F5E-A6B2-79A37F4108C1}" destId="{C7DEA5BE-0403-4D67-A044-475222237BD6}" srcOrd="0" destOrd="0" presId="urn:microsoft.com/office/officeart/2005/8/layout/chevron2"/>
    <dgm:cxn modelId="{E36C716D-6D8B-4AD0-AA46-E0EDA9C6BC35}" srcId="{B30E6975-8C27-450C-9C5B-9E6DAE015AB2}" destId="{3B682271-B421-48C5-B55A-53589375A0B9}" srcOrd="0" destOrd="0" parTransId="{5E6B45A9-D30B-4DAD-816F-4AC810F7F18E}" sibTransId="{ED780D40-64E4-4D28-A502-22807BFFEFE6}"/>
    <dgm:cxn modelId="{553D2337-DDC0-4624-B7B1-58AF230E087F}" srcId="{BB5D593B-3839-4046-AB28-039EFC3D83BF}" destId="{9AE5F604-FCAE-4AC9-B5EA-67A4B9077B49}" srcOrd="0" destOrd="0" parTransId="{147FDB77-79CB-4C7C-B1DC-DA57A513AB1A}" sibTransId="{9DD68450-7BD2-427B-BBC5-22BDC0018765}"/>
    <dgm:cxn modelId="{2751224F-A604-462F-8D1D-4CD078E00909}" type="presOf" srcId="{F4370DEB-FEA4-4641-8FCC-2F07A63B9E4B}" destId="{00D541A7-9456-48B1-9680-9DF91D7217BC}" srcOrd="0" destOrd="0" presId="urn:microsoft.com/office/officeart/2005/8/layout/chevron2"/>
    <dgm:cxn modelId="{1F82990B-A00F-4B60-9382-6F23D659DCAD}" type="presParOf" srcId="{9975E49F-BF1B-468A-B332-3D6D076602DC}" destId="{A3FE2440-C81C-427A-80E4-187C9A659B51}" srcOrd="0" destOrd="0" presId="urn:microsoft.com/office/officeart/2005/8/layout/chevron2"/>
    <dgm:cxn modelId="{118AF360-17EC-4747-B084-A48215B65836}" type="presParOf" srcId="{A3FE2440-C81C-427A-80E4-187C9A659B51}" destId="{99F76BFA-CEDD-46F3-90C1-13DE7EB3C629}" srcOrd="0" destOrd="0" presId="urn:microsoft.com/office/officeart/2005/8/layout/chevron2"/>
    <dgm:cxn modelId="{674FE4C6-3B2C-4027-964C-C68835B1648E}" type="presParOf" srcId="{A3FE2440-C81C-427A-80E4-187C9A659B51}" destId="{2E488684-AB36-44E9-896D-6D4FB4D42BE1}" srcOrd="1" destOrd="0" presId="urn:microsoft.com/office/officeart/2005/8/layout/chevron2"/>
    <dgm:cxn modelId="{2D37EFE8-A0BD-4857-BFD3-7926A1BCE9FA}" type="presParOf" srcId="{9975E49F-BF1B-468A-B332-3D6D076602DC}" destId="{A777E507-C268-40BF-9DFB-46585C88AFC1}" srcOrd="1" destOrd="0" presId="urn:microsoft.com/office/officeart/2005/8/layout/chevron2"/>
    <dgm:cxn modelId="{78AE4816-E51B-4A90-815D-B399BCB4AD40}" type="presParOf" srcId="{9975E49F-BF1B-468A-B332-3D6D076602DC}" destId="{4A1BDD2E-07DC-462E-838B-3246457EB670}" srcOrd="2" destOrd="0" presId="urn:microsoft.com/office/officeart/2005/8/layout/chevron2"/>
    <dgm:cxn modelId="{50C2850A-55CF-457A-A332-400E679D636C}" type="presParOf" srcId="{4A1BDD2E-07DC-462E-838B-3246457EB670}" destId="{554149A9-91E8-479B-A4CE-0E893B9398C5}" srcOrd="0" destOrd="0" presId="urn:microsoft.com/office/officeart/2005/8/layout/chevron2"/>
    <dgm:cxn modelId="{97F70B49-45EE-4CCB-A3B5-BEB0C20F2B45}" type="presParOf" srcId="{4A1BDD2E-07DC-462E-838B-3246457EB670}" destId="{22998A6B-229A-477D-9D91-2D5AB89E71B4}" srcOrd="1" destOrd="0" presId="urn:microsoft.com/office/officeart/2005/8/layout/chevron2"/>
    <dgm:cxn modelId="{E76CFF37-C140-47CC-8F4B-72BE97828995}" type="presParOf" srcId="{9975E49F-BF1B-468A-B332-3D6D076602DC}" destId="{E284033E-6BE2-4DF9-B476-A3B08B92472D}" srcOrd="3" destOrd="0" presId="urn:microsoft.com/office/officeart/2005/8/layout/chevron2"/>
    <dgm:cxn modelId="{12A59A53-5EF6-42E2-8D45-7BF58117BB36}" type="presParOf" srcId="{9975E49F-BF1B-468A-B332-3D6D076602DC}" destId="{F517666A-A990-4FB3-844F-1E8408093840}" srcOrd="4" destOrd="0" presId="urn:microsoft.com/office/officeart/2005/8/layout/chevron2"/>
    <dgm:cxn modelId="{D5BB9D31-4EE3-4336-B7D8-2CDDC114590A}" type="presParOf" srcId="{F517666A-A990-4FB3-844F-1E8408093840}" destId="{6915462D-BE68-4AC0-B488-DA8AF8D3D79D}" srcOrd="0" destOrd="0" presId="urn:microsoft.com/office/officeart/2005/8/layout/chevron2"/>
    <dgm:cxn modelId="{7602C36B-0B9B-4F54-9B5D-1E73F78FA46E}" type="presParOf" srcId="{F517666A-A990-4FB3-844F-1E8408093840}" destId="{00D541A7-9456-48B1-9680-9DF91D7217BC}" srcOrd="1" destOrd="0" presId="urn:microsoft.com/office/officeart/2005/8/layout/chevron2"/>
    <dgm:cxn modelId="{51CF3F6A-077B-4259-A2A1-85CAE6EFA76D}" type="presParOf" srcId="{9975E49F-BF1B-468A-B332-3D6D076602DC}" destId="{B9AEDE00-E695-4456-B6DD-BDB16F5431E6}" srcOrd="5" destOrd="0" presId="urn:microsoft.com/office/officeart/2005/8/layout/chevron2"/>
    <dgm:cxn modelId="{05BED132-A0AE-4292-B8C1-F6BE537B9426}" type="presParOf" srcId="{9975E49F-BF1B-468A-B332-3D6D076602DC}" destId="{BA6FFDBA-849A-4271-8E08-5A184675E6A8}" srcOrd="6" destOrd="0" presId="urn:microsoft.com/office/officeart/2005/8/layout/chevron2"/>
    <dgm:cxn modelId="{BD882576-DC4B-4DF1-B37D-6B494936F070}" type="presParOf" srcId="{BA6FFDBA-849A-4271-8E08-5A184675E6A8}" destId="{B00A8249-F367-4C73-8B2E-672CFD9B5F17}" srcOrd="0" destOrd="0" presId="urn:microsoft.com/office/officeart/2005/8/layout/chevron2"/>
    <dgm:cxn modelId="{06E23B1A-ACB9-45C5-A05B-BFC8ED21084B}" type="presParOf" srcId="{BA6FFDBA-849A-4271-8E08-5A184675E6A8}" destId="{7DDD42E4-15E3-4C95-B94B-908F4E068DEA}" srcOrd="1" destOrd="0" presId="urn:microsoft.com/office/officeart/2005/8/layout/chevron2"/>
    <dgm:cxn modelId="{444E3AC4-3C68-4DF8-8D93-5DFEE9AFF7B8}" type="presParOf" srcId="{9975E49F-BF1B-468A-B332-3D6D076602DC}" destId="{0BD17D05-CA8F-425E-9B7A-B09FAA4032EB}" srcOrd="7" destOrd="0" presId="urn:microsoft.com/office/officeart/2005/8/layout/chevron2"/>
    <dgm:cxn modelId="{491951F1-2EBE-4D8E-8417-B1524BAA87EB}" type="presParOf" srcId="{9975E49F-BF1B-468A-B332-3D6D076602DC}" destId="{E6394E21-E3E8-41DA-9B6E-3E2D8E62C21C}" srcOrd="8" destOrd="0" presId="urn:microsoft.com/office/officeart/2005/8/layout/chevron2"/>
    <dgm:cxn modelId="{B86488B0-2C5B-4499-967E-7934AF3DCC98}" type="presParOf" srcId="{E6394E21-E3E8-41DA-9B6E-3E2D8E62C21C}" destId="{64DEB760-476B-4D17-B39F-8885C66F0536}" srcOrd="0" destOrd="0" presId="urn:microsoft.com/office/officeart/2005/8/layout/chevron2"/>
    <dgm:cxn modelId="{7C16DC10-397B-47EF-806C-E31D68C073AE}" type="presParOf" srcId="{E6394E21-E3E8-41DA-9B6E-3E2D8E62C21C}" destId="{C7DEA5BE-0403-4D67-A044-475222237BD6}" srcOrd="1" destOrd="0" presId="urn:microsoft.com/office/officeart/2005/8/layout/chevron2"/>
    <dgm:cxn modelId="{8B591151-E93B-4C12-9BA0-A93E9F8402F4}" type="presParOf" srcId="{9975E49F-BF1B-468A-B332-3D6D076602DC}" destId="{C1CC51F1-9868-4D7B-8542-E2CCEAA8A65E}" srcOrd="9" destOrd="0" presId="urn:microsoft.com/office/officeart/2005/8/layout/chevron2"/>
    <dgm:cxn modelId="{8E5A995C-34EA-4C10-84F8-3481A48AA058}" type="presParOf" srcId="{9975E49F-BF1B-468A-B332-3D6D076602DC}" destId="{5DAD16A6-8684-4780-AE2B-8674C3FAB9FB}" srcOrd="10" destOrd="0" presId="urn:microsoft.com/office/officeart/2005/8/layout/chevron2"/>
    <dgm:cxn modelId="{ACA0C8E2-D6E0-497A-8EE5-692380495797}" type="presParOf" srcId="{5DAD16A6-8684-4780-AE2B-8674C3FAB9FB}" destId="{7119847A-6D47-4D6E-8895-C3CCCB59CCC1}" srcOrd="0" destOrd="0" presId="urn:microsoft.com/office/officeart/2005/8/layout/chevron2"/>
    <dgm:cxn modelId="{03677E17-86C9-43F6-BAE0-3B5A92041C6B}" type="presParOf" srcId="{5DAD16A6-8684-4780-AE2B-8674C3FAB9FB}" destId="{000410FE-C652-46B8-94E5-A37C752ADFA1}" srcOrd="1" destOrd="0" presId="urn:microsoft.com/office/officeart/2005/8/layout/chevron2"/>
    <dgm:cxn modelId="{709A99C3-0436-4FC0-B273-C85862FD5475}" type="presParOf" srcId="{9975E49F-BF1B-468A-B332-3D6D076602DC}" destId="{7AA328FD-0468-4872-9F0C-F2CC8CE61580}" srcOrd="11" destOrd="0" presId="urn:microsoft.com/office/officeart/2005/8/layout/chevron2"/>
    <dgm:cxn modelId="{6AA03D7D-D01F-488A-AF7F-72813447F2A9}" type="presParOf" srcId="{9975E49F-BF1B-468A-B332-3D6D076602DC}" destId="{FE870E91-0015-444D-89F3-BB6330C09DDC}" srcOrd="12" destOrd="0" presId="urn:microsoft.com/office/officeart/2005/8/layout/chevron2"/>
    <dgm:cxn modelId="{ED253425-48C0-4EC0-AE6C-D967AC95536D}" type="presParOf" srcId="{FE870E91-0015-444D-89F3-BB6330C09DDC}" destId="{5E5DABE3-A61E-4E6C-8957-B919291C5E0C}" srcOrd="0" destOrd="0" presId="urn:microsoft.com/office/officeart/2005/8/layout/chevron2"/>
    <dgm:cxn modelId="{E8A8229C-B8FB-4B42-BE48-50061EF582E7}" type="presParOf" srcId="{FE870E91-0015-444D-89F3-BB6330C09DDC}" destId="{F9F9E023-7EB7-44DB-B89C-12C4CA82FEB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BE99D1A-84B1-4BAE-929C-406E5B67ABE7}" type="doc">
      <dgm:prSet loTypeId="urn:microsoft.com/office/officeart/2005/8/layout/chevron2" loCatId="list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111EFEF4-10EC-4382-90F8-296F776AC505}">
      <dgm:prSet phldrT="[Текст]" custT="1"/>
      <dgm:spPr/>
      <dgm:t>
        <a:bodyPr/>
        <a:lstStyle/>
        <a:p>
          <a:r>
            <a:rPr lang="ru-RU" sz="2000" dirty="0" smtClean="0"/>
            <a:t>1</a:t>
          </a:r>
          <a:endParaRPr lang="ru-RU" sz="2000" dirty="0"/>
        </a:p>
      </dgm:t>
    </dgm:pt>
    <dgm:pt modelId="{F763C9A4-6BB4-4B3E-A96B-9B0F0DF5CF97}" type="parTrans" cxnId="{0ADC1C58-5236-411D-9E5C-9EDC8357F5E7}">
      <dgm:prSet/>
      <dgm:spPr/>
      <dgm:t>
        <a:bodyPr/>
        <a:lstStyle/>
        <a:p>
          <a:endParaRPr lang="ru-RU"/>
        </a:p>
      </dgm:t>
    </dgm:pt>
    <dgm:pt modelId="{FCFFDA5E-9684-4C10-A91A-706CF730A530}" type="sibTrans" cxnId="{0ADC1C58-5236-411D-9E5C-9EDC8357F5E7}">
      <dgm:prSet/>
      <dgm:spPr/>
      <dgm:t>
        <a:bodyPr/>
        <a:lstStyle/>
        <a:p>
          <a:endParaRPr lang="ru-RU"/>
        </a:p>
      </dgm:t>
    </dgm:pt>
    <dgm:pt modelId="{F03D7FDC-CD69-4B9F-9FC1-E46473963F82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Накапливает и осуществляет выплату дополнительной накопительной пенсии, при наступлении страхового случая 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BF47436-1CD8-4F93-9830-4D560CF697B9}" type="parTrans" cxnId="{37C48EF0-EF2D-4BEB-83F6-3B4F711A41EB}">
      <dgm:prSet/>
      <dgm:spPr/>
      <dgm:t>
        <a:bodyPr/>
        <a:lstStyle/>
        <a:p>
          <a:endParaRPr lang="ru-RU"/>
        </a:p>
      </dgm:t>
    </dgm:pt>
    <dgm:pt modelId="{E3EBDF87-796A-4850-9A01-90200B39F5DC}" type="sibTrans" cxnId="{37C48EF0-EF2D-4BEB-83F6-3B4F711A41EB}">
      <dgm:prSet/>
      <dgm:spPr/>
      <dgm:t>
        <a:bodyPr/>
        <a:lstStyle/>
        <a:p>
          <a:endParaRPr lang="ru-RU"/>
        </a:p>
      </dgm:t>
    </dgm:pt>
    <dgm:pt modelId="{80F596AD-D6F7-4DBD-A1D4-753B05743196}">
      <dgm:prSet phldrT="[Текст]" custT="1"/>
      <dgm:spPr/>
      <dgm:t>
        <a:bodyPr/>
        <a:lstStyle/>
        <a:p>
          <a:r>
            <a:rPr lang="ru-RU" sz="2000" dirty="0" smtClean="0"/>
            <a:t>2</a:t>
          </a:r>
          <a:endParaRPr lang="ru-RU" sz="2000" dirty="0"/>
        </a:p>
      </dgm:t>
    </dgm:pt>
    <dgm:pt modelId="{971DB833-C25C-4662-83E4-5F055435CDB3}" type="parTrans" cxnId="{4CC8024C-6536-4963-B93C-41E3FD1A3FAF}">
      <dgm:prSet/>
      <dgm:spPr/>
      <dgm:t>
        <a:bodyPr/>
        <a:lstStyle/>
        <a:p>
          <a:endParaRPr lang="ru-RU"/>
        </a:p>
      </dgm:t>
    </dgm:pt>
    <dgm:pt modelId="{F528694F-0AFF-455B-8E60-6A17645AC5E9}" type="sibTrans" cxnId="{4CC8024C-6536-4963-B93C-41E3FD1A3FAF}">
      <dgm:prSet/>
      <dgm:spPr/>
      <dgm:t>
        <a:bodyPr/>
        <a:lstStyle/>
        <a:p>
          <a:endParaRPr lang="ru-RU"/>
        </a:p>
      </dgm:t>
    </dgm:pt>
    <dgm:pt modelId="{1C0826C5-C7BE-48AE-9E17-FAA4FD241639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Предоставляет информацию в ФСЗН, являющиеся основанием для снижения размера обязательных страховых  взносов на пенсионное страхование в бюджет ФСЗН 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10C94E3-007D-4DB1-8A3D-208E9E074D97}" type="parTrans" cxnId="{9CFCA38D-D8E6-42FC-86E1-196A42D6DF41}">
      <dgm:prSet/>
      <dgm:spPr/>
      <dgm:t>
        <a:bodyPr/>
        <a:lstStyle/>
        <a:p>
          <a:endParaRPr lang="ru-RU"/>
        </a:p>
      </dgm:t>
    </dgm:pt>
    <dgm:pt modelId="{0686D66C-B711-45FD-8AF3-7E8C13D694AE}" type="sibTrans" cxnId="{9CFCA38D-D8E6-42FC-86E1-196A42D6DF41}">
      <dgm:prSet/>
      <dgm:spPr/>
      <dgm:t>
        <a:bodyPr/>
        <a:lstStyle/>
        <a:p>
          <a:endParaRPr lang="ru-RU"/>
        </a:p>
      </dgm:t>
    </dgm:pt>
    <dgm:pt modelId="{FDD55F1F-05D8-4BA7-A703-F3DDD2FD462B}">
      <dgm:prSet phldrT="[Текст]" custT="1"/>
      <dgm:spPr/>
      <dgm:t>
        <a:bodyPr/>
        <a:lstStyle/>
        <a:p>
          <a:r>
            <a:rPr lang="ru-RU" sz="2000" dirty="0" smtClean="0"/>
            <a:t>3</a:t>
          </a:r>
          <a:endParaRPr lang="ru-RU" sz="2000" dirty="0"/>
        </a:p>
      </dgm:t>
    </dgm:pt>
    <dgm:pt modelId="{273E421F-B76F-4235-BC07-D4B49C5B8D92}" type="parTrans" cxnId="{CD144F00-341E-41CE-A83B-483E80EDCA52}">
      <dgm:prSet/>
      <dgm:spPr/>
      <dgm:t>
        <a:bodyPr/>
        <a:lstStyle/>
        <a:p>
          <a:endParaRPr lang="ru-RU"/>
        </a:p>
      </dgm:t>
    </dgm:pt>
    <dgm:pt modelId="{0EB65EAA-9357-4BF2-8EA9-909CA373F93F}" type="sibTrans" cxnId="{CD144F00-341E-41CE-A83B-483E80EDCA52}">
      <dgm:prSet/>
      <dgm:spPr/>
      <dgm:t>
        <a:bodyPr/>
        <a:lstStyle/>
        <a:p>
          <a:endParaRPr lang="ru-RU"/>
        </a:p>
      </dgm:t>
    </dgm:pt>
    <dgm:pt modelId="{F7D2D730-BAD2-4026-BDEC-06B029E5D041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Взаимодействует с Работодателем по обеспечению представления корректных данных, в том числе в ФСЗН 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6D723A5-C2F2-463E-BBDC-828E88A8C290}" type="parTrans" cxnId="{E86349ED-86AC-4651-94B3-4CF4297AFD64}">
      <dgm:prSet/>
      <dgm:spPr/>
      <dgm:t>
        <a:bodyPr/>
        <a:lstStyle/>
        <a:p>
          <a:endParaRPr lang="ru-RU"/>
        </a:p>
      </dgm:t>
    </dgm:pt>
    <dgm:pt modelId="{71812565-8195-4A0F-92EF-7E46F4CF1658}" type="sibTrans" cxnId="{E86349ED-86AC-4651-94B3-4CF4297AFD64}">
      <dgm:prSet/>
      <dgm:spPr/>
      <dgm:t>
        <a:bodyPr/>
        <a:lstStyle/>
        <a:p>
          <a:endParaRPr lang="ru-RU"/>
        </a:p>
      </dgm:t>
    </dgm:pt>
    <dgm:pt modelId="{9C6D25F9-2EDC-4968-9098-75CB569E21BF}" type="pres">
      <dgm:prSet presAssocID="{1BE99D1A-84B1-4BAE-929C-406E5B67ABE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12309C6-EF38-4103-AD08-2BDFE19C958B}" type="pres">
      <dgm:prSet presAssocID="{111EFEF4-10EC-4382-90F8-296F776AC505}" presName="composite" presStyleCnt="0"/>
      <dgm:spPr/>
      <dgm:t>
        <a:bodyPr/>
        <a:lstStyle/>
        <a:p>
          <a:endParaRPr lang="ru-RU"/>
        </a:p>
      </dgm:t>
    </dgm:pt>
    <dgm:pt modelId="{7B6332B7-BBFC-4488-A7DA-FCD7479AB83C}" type="pres">
      <dgm:prSet presAssocID="{111EFEF4-10EC-4382-90F8-296F776AC505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227E4D-7062-432B-BE3A-53D3786D93B5}" type="pres">
      <dgm:prSet presAssocID="{111EFEF4-10EC-4382-90F8-296F776AC505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9913FF-79F5-4B7F-9235-2097125736B7}" type="pres">
      <dgm:prSet presAssocID="{FCFFDA5E-9684-4C10-A91A-706CF730A530}" presName="sp" presStyleCnt="0"/>
      <dgm:spPr/>
      <dgm:t>
        <a:bodyPr/>
        <a:lstStyle/>
        <a:p>
          <a:endParaRPr lang="ru-RU"/>
        </a:p>
      </dgm:t>
    </dgm:pt>
    <dgm:pt modelId="{68E0F6A3-9BAB-4296-9B8D-4C6BE71CBB45}" type="pres">
      <dgm:prSet presAssocID="{80F596AD-D6F7-4DBD-A1D4-753B05743196}" presName="composite" presStyleCnt="0"/>
      <dgm:spPr/>
      <dgm:t>
        <a:bodyPr/>
        <a:lstStyle/>
        <a:p>
          <a:endParaRPr lang="ru-RU"/>
        </a:p>
      </dgm:t>
    </dgm:pt>
    <dgm:pt modelId="{BB1466F8-AEFA-4283-9E03-ABC8ADFDDF27}" type="pres">
      <dgm:prSet presAssocID="{80F596AD-D6F7-4DBD-A1D4-753B0574319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C32B18-6CDA-4396-8B3A-161945F6C1A5}" type="pres">
      <dgm:prSet presAssocID="{80F596AD-D6F7-4DBD-A1D4-753B0574319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F34E9B-9D3F-4F69-BE17-044E844C1AB0}" type="pres">
      <dgm:prSet presAssocID="{F528694F-0AFF-455B-8E60-6A17645AC5E9}" presName="sp" presStyleCnt="0"/>
      <dgm:spPr/>
      <dgm:t>
        <a:bodyPr/>
        <a:lstStyle/>
        <a:p>
          <a:endParaRPr lang="ru-RU"/>
        </a:p>
      </dgm:t>
    </dgm:pt>
    <dgm:pt modelId="{ECCD5003-4BF0-4578-AE06-601E37C6FE15}" type="pres">
      <dgm:prSet presAssocID="{FDD55F1F-05D8-4BA7-A703-F3DDD2FD462B}" presName="composite" presStyleCnt="0"/>
      <dgm:spPr/>
      <dgm:t>
        <a:bodyPr/>
        <a:lstStyle/>
        <a:p>
          <a:endParaRPr lang="ru-RU"/>
        </a:p>
      </dgm:t>
    </dgm:pt>
    <dgm:pt modelId="{7AA9EE9A-C126-4065-BAD1-394561FF26F9}" type="pres">
      <dgm:prSet presAssocID="{FDD55F1F-05D8-4BA7-A703-F3DDD2FD462B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CD363B-AF7A-4DA3-A77D-57F357FA560C}" type="pres">
      <dgm:prSet presAssocID="{FDD55F1F-05D8-4BA7-A703-F3DDD2FD462B}" presName="descendantText" presStyleLbl="alignAcc1" presStyleIdx="2" presStyleCnt="3" custLinFactNeighborX="-54" custLinFactNeighborY="-13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D144F00-341E-41CE-A83B-483E80EDCA52}" srcId="{1BE99D1A-84B1-4BAE-929C-406E5B67ABE7}" destId="{FDD55F1F-05D8-4BA7-A703-F3DDD2FD462B}" srcOrd="2" destOrd="0" parTransId="{273E421F-B76F-4235-BC07-D4B49C5B8D92}" sibTransId="{0EB65EAA-9357-4BF2-8EA9-909CA373F93F}"/>
    <dgm:cxn modelId="{CAAE441A-397F-46A3-A8C2-72762AF217D1}" type="presOf" srcId="{F03D7FDC-CD69-4B9F-9FC1-E46473963F82}" destId="{40227E4D-7062-432B-BE3A-53D3786D93B5}" srcOrd="0" destOrd="0" presId="urn:microsoft.com/office/officeart/2005/8/layout/chevron2"/>
    <dgm:cxn modelId="{CF0D3903-D105-467E-AB0A-1725D0578A88}" type="presOf" srcId="{FDD55F1F-05D8-4BA7-A703-F3DDD2FD462B}" destId="{7AA9EE9A-C126-4065-BAD1-394561FF26F9}" srcOrd="0" destOrd="0" presId="urn:microsoft.com/office/officeart/2005/8/layout/chevron2"/>
    <dgm:cxn modelId="{9CFCA38D-D8E6-42FC-86E1-196A42D6DF41}" srcId="{80F596AD-D6F7-4DBD-A1D4-753B05743196}" destId="{1C0826C5-C7BE-48AE-9E17-FAA4FD241639}" srcOrd="0" destOrd="0" parTransId="{710C94E3-007D-4DB1-8A3D-208E9E074D97}" sibTransId="{0686D66C-B711-45FD-8AF3-7E8C13D694AE}"/>
    <dgm:cxn modelId="{4CC8024C-6536-4963-B93C-41E3FD1A3FAF}" srcId="{1BE99D1A-84B1-4BAE-929C-406E5B67ABE7}" destId="{80F596AD-D6F7-4DBD-A1D4-753B05743196}" srcOrd="1" destOrd="0" parTransId="{971DB833-C25C-4662-83E4-5F055435CDB3}" sibTransId="{F528694F-0AFF-455B-8E60-6A17645AC5E9}"/>
    <dgm:cxn modelId="{E86349ED-86AC-4651-94B3-4CF4297AFD64}" srcId="{FDD55F1F-05D8-4BA7-A703-F3DDD2FD462B}" destId="{F7D2D730-BAD2-4026-BDEC-06B029E5D041}" srcOrd="0" destOrd="0" parTransId="{06D723A5-C2F2-463E-BBDC-828E88A8C290}" sibTransId="{71812565-8195-4A0F-92EF-7E46F4CF1658}"/>
    <dgm:cxn modelId="{63349D03-95ED-490B-8229-EFD40935FDF2}" type="presOf" srcId="{111EFEF4-10EC-4382-90F8-296F776AC505}" destId="{7B6332B7-BBFC-4488-A7DA-FCD7479AB83C}" srcOrd="0" destOrd="0" presId="urn:microsoft.com/office/officeart/2005/8/layout/chevron2"/>
    <dgm:cxn modelId="{0ADC1C58-5236-411D-9E5C-9EDC8357F5E7}" srcId="{1BE99D1A-84B1-4BAE-929C-406E5B67ABE7}" destId="{111EFEF4-10EC-4382-90F8-296F776AC505}" srcOrd="0" destOrd="0" parTransId="{F763C9A4-6BB4-4B3E-A96B-9B0F0DF5CF97}" sibTransId="{FCFFDA5E-9684-4C10-A91A-706CF730A530}"/>
    <dgm:cxn modelId="{37D12552-537F-48A4-9A30-EC1FC75EE98C}" type="presOf" srcId="{F7D2D730-BAD2-4026-BDEC-06B029E5D041}" destId="{6ECD363B-AF7A-4DA3-A77D-57F357FA560C}" srcOrd="0" destOrd="0" presId="urn:microsoft.com/office/officeart/2005/8/layout/chevron2"/>
    <dgm:cxn modelId="{6E9FE2DA-4742-4FEE-BD8E-EDC8F4AF92AE}" type="presOf" srcId="{80F596AD-D6F7-4DBD-A1D4-753B05743196}" destId="{BB1466F8-AEFA-4283-9E03-ABC8ADFDDF27}" srcOrd="0" destOrd="0" presId="urn:microsoft.com/office/officeart/2005/8/layout/chevron2"/>
    <dgm:cxn modelId="{6D62B2BC-5339-4C49-8F9F-388D8E08E4A3}" type="presOf" srcId="{1BE99D1A-84B1-4BAE-929C-406E5B67ABE7}" destId="{9C6D25F9-2EDC-4968-9098-75CB569E21BF}" srcOrd="0" destOrd="0" presId="urn:microsoft.com/office/officeart/2005/8/layout/chevron2"/>
    <dgm:cxn modelId="{151CAE3B-3193-4588-9560-636F4CBE87AD}" type="presOf" srcId="{1C0826C5-C7BE-48AE-9E17-FAA4FD241639}" destId="{4AC32B18-6CDA-4396-8B3A-161945F6C1A5}" srcOrd="0" destOrd="0" presId="urn:microsoft.com/office/officeart/2005/8/layout/chevron2"/>
    <dgm:cxn modelId="{37C48EF0-EF2D-4BEB-83F6-3B4F711A41EB}" srcId="{111EFEF4-10EC-4382-90F8-296F776AC505}" destId="{F03D7FDC-CD69-4B9F-9FC1-E46473963F82}" srcOrd="0" destOrd="0" parTransId="{3BF47436-1CD8-4F93-9830-4D560CF697B9}" sibTransId="{E3EBDF87-796A-4850-9A01-90200B39F5DC}"/>
    <dgm:cxn modelId="{5B6722B1-62E1-414E-AE0A-324360B3FCDB}" type="presParOf" srcId="{9C6D25F9-2EDC-4968-9098-75CB569E21BF}" destId="{712309C6-EF38-4103-AD08-2BDFE19C958B}" srcOrd="0" destOrd="0" presId="urn:microsoft.com/office/officeart/2005/8/layout/chevron2"/>
    <dgm:cxn modelId="{0A3672CD-2C20-47B4-B8C5-39F5A7C3099A}" type="presParOf" srcId="{712309C6-EF38-4103-AD08-2BDFE19C958B}" destId="{7B6332B7-BBFC-4488-A7DA-FCD7479AB83C}" srcOrd="0" destOrd="0" presId="urn:microsoft.com/office/officeart/2005/8/layout/chevron2"/>
    <dgm:cxn modelId="{7D5ACBF2-71F6-4C8E-85C3-82F63C55FB2B}" type="presParOf" srcId="{712309C6-EF38-4103-AD08-2BDFE19C958B}" destId="{40227E4D-7062-432B-BE3A-53D3786D93B5}" srcOrd="1" destOrd="0" presId="urn:microsoft.com/office/officeart/2005/8/layout/chevron2"/>
    <dgm:cxn modelId="{F3985636-81F8-4EFB-A8D3-49643D929D6E}" type="presParOf" srcId="{9C6D25F9-2EDC-4968-9098-75CB569E21BF}" destId="{F69913FF-79F5-4B7F-9235-2097125736B7}" srcOrd="1" destOrd="0" presId="urn:microsoft.com/office/officeart/2005/8/layout/chevron2"/>
    <dgm:cxn modelId="{EDC58BB4-627A-49E4-820E-5F4682B966B9}" type="presParOf" srcId="{9C6D25F9-2EDC-4968-9098-75CB569E21BF}" destId="{68E0F6A3-9BAB-4296-9B8D-4C6BE71CBB45}" srcOrd="2" destOrd="0" presId="urn:microsoft.com/office/officeart/2005/8/layout/chevron2"/>
    <dgm:cxn modelId="{FFB69D8B-123C-4907-A159-9F24AB72A8B8}" type="presParOf" srcId="{68E0F6A3-9BAB-4296-9B8D-4C6BE71CBB45}" destId="{BB1466F8-AEFA-4283-9E03-ABC8ADFDDF27}" srcOrd="0" destOrd="0" presId="urn:microsoft.com/office/officeart/2005/8/layout/chevron2"/>
    <dgm:cxn modelId="{64CD6677-B02E-4F06-9C71-D4430596FC5B}" type="presParOf" srcId="{68E0F6A3-9BAB-4296-9B8D-4C6BE71CBB45}" destId="{4AC32B18-6CDA-4396-8B3A-161945F6C1A5}" srcOrd="1" destOrd="0" presId="urn:microsoft.com/office/officeart/2005/8/layout/chevron2"/>
    <dgm:cxn modelId="{6456492F-F65D-4F2D-902C-6CF82A93603A}" type="presParOf" srcId="{9C6D25F9-2EDC-4968-9098-75CB569E21BF}" destId="{EBF34E9B-9D3F-4F69-BE17-044E844C1AB0}" srcOrd="3" destOrd="0" presId="urn:microsoft.com/office/officeart/2005/8/layout/chevron2"/>
    <dgm:cxn modelId="{105B322B-CEEA-46E5-8473-57B03644EA7A}" type="presParOf" srcId="{9C6D25F9-2EDC-4968-9098-75CB569E21BF}" destId="{ECCD5003-4BF0-4578-AE06-601E37C6FE15}" srcOrd="4" destOrd="0" presId="urn:microsoft.com/office/officeart/2005/8/layout/chevron2"/>
    <dgm:cxn modelId="{7B49051F-9D76-44A9-8600-13A5292BBF8E}" type="presParOf" srcId="{ECCD5003-4BF0-4578-AE06-601E37C6FE15}" destId="{7AA9EE9A-C126-4065-BAD1-394561FF26F9}" srcOrd="0" destOrd="0" presId="urn:microsoft.com/office/officeart/2005/8/layout/chevron2"/>
    <dgm:cxn modelId="{9A951FEE-3B59-4DEF-8AE6-92079807BD1B}" type="presParOf" srcId="{ECCD5003-4BF0-4578-AE06-601E37C6FE15}" destId="{6ECD363B-AF7A-4DA3-A77D-57F357FA560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BE99D1A-84B1-4BAE-929C-406E5B67ABE7}" type="doc">
      <dgm:prSet loTypeId="urn:microsoft.com/office/officeart/2005/8/layout/chevron2" loCatId="list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111EFEF4-10EC-4382-90F8-296F776AC505}">
      <dgm:prSet phldrT="[Текст]" custT="1"/>
      <dgm:spPr/>
      <dgm:t>
        <a:bodyPr/>
        <a:lstStyle/>
        <a:p>
          <a:r>
            <a:rPr lang="ru-RU" sz="2000" dirty="0" smtClean="0"/>
            <a:t>1</a:t>
          </a:r>
          <a:endParaRPr lang="ru-RU" sz="2000" dirty="0"/>
        </a:p>
      </dgm:t>
    </dgm:pt>
    <dgm:pt modelId="{F763C9A4-6BB4-4B3E-A96B-9B0F0DF5CF97}" type="parTrans" cxnId="{0ADC1C58-5236-411D-9E5C-9EDC8357F5E7}">
      <dgm:prSet/>
      <dgm:spPr/>
      <dgm:t>
        <a:bodyPr/>
        <a:lstStyle/>
        <a:p>
          <a:endParaRPr lang="ru-RU"/>
        </a:p>
      </dgm:t>
    </dgm:pt>
    <dgm:pt modelId="{FCFFDA5E-9684-4C10-A91A-706CF730A530}" type="sibTrans" cxnId="{0ADC1C58-5236-411D-9E5C-9EDC8357F5E7}">
      <dgm:prSet/>
      <dgm:spPr/>
      <dgm:t>
        <a:bodyPr/>
        <a:lstStyle/>
        <a:p>
          <a:endParaRPr lang="ru-RU"/>
        </a:p>
      </dgm:t>
    </dgm:pt>
    <dgm:pt modelId="{F03D7FDC-CD69-4B9F-9FC1-E46473963F82}">
      <dgm:prSet phldrT="[Текст]" custT="1"/>
      <dgm:spPr/>
      <dgm:t>
        <a:bodyPr/>
        <a:lstStyle/>
        <a:p>
          <a:pPr algn="just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Представляет Работодателю копию страхового свидетельства (с предъявлением оригинала)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BF47436-1CD8-4F93-9830-4D560CF697B9}" type="parTrans" cxnId="{37C48EF0-EF2D-4BEB-83F6-3B4F711A41EB}">
      <dgm:prSet/>
      <dgm:spPr/>
      <dgm:t>
        <a:bodyPr/>
        <a:lstStyle/>
        <a:p>
          <a:endParaRPr lang="ru-RU"/>
        </a:p>
      </dgm:t>
    </dgm:pt>
    <dgm:pt modelId="{E3EBDF87-796A-4850-9A01-90200B39F5DC}" type="sibTrans" cxnId="{37C48EF0-EF2D-4BEB-83F6-3B4F711A41EB}">
      <dgm:prSet/>
      <dgm:spPr/>
      <dgm:t>
        <a:bodyPr/>
        <a:lstStyle/>
        <a:p>
          <a:endParaRPr lang="ru-RU"/>
        </a:p>
      </dgm:t>
    </dgm:pt>
    <dgm:pt modelId="{80F596AD-D6F7-4DBD-A1D4-753B05743196}">
      <dgm:prSet phldrT="[Текст]" custT="1"/>
      <dgm:spPr/>
      <dgm:t>
        <a:bodyPr/>
        <a:lstStyle/>
        <a:p>
          <a:r>
            <a:rPr lang="ru-RU" sz="2000" dirty="0" smtClean="0"/>
            <a:t>2</a:t>
          </a:r>
          <a:endParaRPr lang="ru-RU" sz="2000" dirty="0"/>
        </a:p>
      </dgm:t>
    </dgm:pt>
    <dgm:pt modelId="{971DB833-C25C-4662-83E4-5F055435CDB3}" type="parTrans" cxnId="{4CC8024C-6536-4963-B93C-41E3FD1A3FAF}">
      <dgm:prSet/>
      <dgm:spPr/>
      <dgm:t>
        <a:bodyPr/>
        <a:lstStyle/>
        <a:p>
          <a:endParaRPr lang="ru-RU"/>
        </a:p>
      </dgm:t>
    </dgm:pt>
    <dgm:pt modelId="{F528694F-0AFF-455B-8E60-6A17645AC5E9}" type="sibTrans" cxnId="{4CC8024C-6536-4963-B93C-41E3FD1A3FAF}">
      <dgm:prSet/>
      <dgm:spPr/>
      <dgm:t>
        <a:bodyPr/>
        <a:lstStyle/>
        <a:p>
          <a:endParaRPr lang="ru-RU"/>
        </a:p>
      </dgm:t>
    </dgm:pt>
    <dgm:pt modelId="{1C0826C5-C7BE-48AE-9E17-FAA4FD241639}">
      <dgm:prSet phldrT="[Текст]" custT="1"/>
      <dgm:spPr/>
      <dgm:t>
        <a:bodyPr/>
        <a:lstStyle/>
        <a:p>
          <a:pPr algn="just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Подает заявление об удержании страхового взноса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10C94E3-007D-4DB1-8A3D-208E9E074D97}" type="parTrans" cxnId="{9CFCA38D-D8E6-42FC-86E1-196A42D6DF41}">
      <dgm:prSet/>
      <dgm:spPr/>
      <dgm:t>
        <a:bodyPr/>
        <a:lstStyle/>
        <a:p>
          <a:endParaRPr lang="ru-RU"/>
        </a:p>
      </dgm:t>
    </dgm:pt>
    <dgm:pt modelId="{0686D66C-B711-45FD-8AF3-7E8C13D694AE}" type="sibTrans" cxnId="{9CFCA38D-D8E6-42FC-86E1-196A42D6DF41}">
      <dgm:prSet/>
      <dgm:spPr/>
      <dgm:t>
        <a:bodyPr/>
        <a:lstStyle/>
        <a:p>
          <a:endParaRPr lang="ru-RU"/>
        </a:p>
      </dgm:t>
    </dgm:pt>
    <dgm:pt modelId="{FDD55F1F-05D8-4BA7-A703-F3DDD2FD462B}">
      <dgm:prSet phldrT="[Текст]" custT="1"/>
      <dgm:spPr/>
      <dgm:t>
        <a:bodyPr/>
        <a:lstStyle/>
        <a:p>
          <a:r>
            <a:rPr lang="ru-RU" sz="2000" dirty="0" smtClean="0"/>
            <a:t>3</a:t>
          </a:r>
          <a:endParaRPr lang="ru-RU" sz="2000" dirty="0"/>
        </a:p>
      </dgm:t>
    </dgm:pt>
    <dgm:pt modelId="{273E421F-B76F-4235-BC07-D4B49C5B8D92}" type="parTrans" cxnId="{CD144F00-341E-41CE-A83B-483E80EDCA52}">
      <dgm:prSet/>
      <dgm:spPr/>
      <dgm:t>
        <a:bodyPr/>
        <a:lstStyle/>
        <a:p>
          <a:endParaRPr lang="ru-RU"/>
        </a:p>
      </dgm:t>
    </dgm:pt>
    <dgm:pt modelId="{0EB65EAA-9357-4BF2-8EA9-909CA373F93F}" type="sibTrans" cxnId="{CD144F00-341E-41CE-A83B-483E80EDCA52}">
      <dgm:prSet/>
      <dgm:spPr/>
      <dgm:t>
        <a:bodyPr/>
        <a:lstStyle/>
        <a:p>
          <a:endParaRPr lang="ru-RU"/>
        </a:p>
      </dgm:t>
    </dgm:pt>
    <dgm:pt modelId="{F7D2D730-BAD2-4026-BDEC-06B029E5D041}">
      <dgm:prSet phldrT="[Текст]" custT="1"/>
      <dgm:spPr/>
      <dgm:t>
        <a:bodyPr/>
        <a:lstStyle/>
        <a:p>
          <a:pPr algn="just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течение 5 рабочих дней уведомляет Работодателя                             об изменении тарифа, приостановлении (возобновлении) уплаты страховых взносов по договору  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6D723A5-C2F2-463E-BBDC-828E88A8C290}" type="parTrans" cxnId="{E86349ED-86AC-4651-94B3-4CF4297AFD64}">
      <dgm:prSet/>
      <dgm:spPr/>
      <dgm:t>
        <a:bodyPr/>
        <a:lstStyle/>
        <a:p>
          <a:endParaRPr lang="ru-RU"/>
        </a:p>
      </dgm:t>
    </dgm:pt>
    <dgm:pt modelId="{71812565-8195-4A0F-92EF-7E46F4CF1658}" type="sibTrans" cxnId="{E86349ED-86AC-4651-94B3-4CF4297AFD64}">
      <dgm:prSet/>
      <dgm:spPr/>
      <dgm:t>
        <a:bodyPr/>
        <a:lstStyle/>
        <a:p>
          <a:endParaRPr lang="ru-RU"/>
        </a:p>
      </dgm:t>
    </dgm:pt>
    <dgm:pt modelId="{9C6D25F9-2EDC-4968-9098-75CB569E21BF}" type="pres">
      <dgm:prSet presAssocID="{1BE99D1A-84B1-4BAE-929C-406E5B67ABE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12309C6-EF38-4103-AD08-2BDFE19C958B}" type="pres">
      <dgm:prSet presAssocID="{111EFEF4-10EC-4382-90F8-296F776AC505}" presName="composite" presStyleCnt="0"/>
      <dgm:spPr/>
      <dgm:t>
        <a:bodyPr/>
        <a:lstStyle/>
        <a:p>
          <a:endParaRPr lang="ru-RU"/>
        </a:p>
      </dgm:t>
    </dgm:pt>
    <dgm:pt modelId="{7B6332B7-BBFC-4488-A7DA-FCD7479AB83C}" type="pres">
      <dgm:prSet presAssocID="{111EFEF4-10EC-4382-90F8-296F776AC505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227E4D-7062-432B-BE3A-53D3786D93B5}" type="pres">
      <dgm:prSet presAssocID="{111EFEF4-10EC-4382-90F8-296F776AC505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9913FF-79F5-4B7F-9235-2097125736B7}" type="pres">
      <dgm:prSet presAssocID="{FCFFDA5E-9684-4C10-A91A-706CF730A530}" presName="sp" presStyleCnt="0"/>
      <dgm:spPr/>
      <dgm:t>
        <a:bodyPr/>
        <a:lstStyle/>
        <a:p>
          <a:endParaRPr lang="ru-RU"/>
        </a:p>
      </dgm:t>
    </dgm:pt>
    <dgm:pt modelId="{68E0F6A3-9BAB-4296-9B8D-4C6BE71CBB45}" type="pres">
      <dgm:prSet presAssocID="{80F596AD-D6F7-4DBD-A1D4-753B05743196}" presName="composite" presStyleCnt="0"/>
      <dgm:spPr/>
      <dgm:t>
        <a:bodyPr/>
        <a:lstStyle/>
        <a:p>
          <a:endParaRPr lang="ru-RU"/>
        </a:p>
      </dgm:t>
    </dgm:pt>
    <dgm:pt modelId="{BB1466F8-AEFA-4283-9E03-ABC8ADFDDF27}" type="pres">
      <dgm:prSet presAssocID="{80F596AD-D6F7-4DBD-A1D4-753B0574319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C32B18-6CDA-4396-8B3A-161945F6C1A5}" type="pres">
      <dgm:prSet presAssocID="{80F596AD-D6F7-4DBD-A1D4-753B0574319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F34E9B-9D3F-4F69-BE17-044E844C1AB0}" type="pres">
      <dgm:prSet presAssocID="{F528694F-0AFF-455B-8E60-6A17645AC5E9}" presName="sp" presStyleCnt="0"/>
      <dgm:spPr/>
      <dgm:t>
        <a:bodyPr/>
        <a:lstStyle/>
        <a:p>
          <a:endParaRPr lang="ru-RU"/>
        </a:p>
      </dgm:t>
    </dgm:pt>
    <dgm:pt modelId="{ECCD5003-4BF0-4578-AE06-601E37C6FE15}" type="pres">
      <dgm:prSet presAssocID="{FDD55F1F-05D8-4BA7-A703-F3DDD2FD462B}" presName="composite" presStyleCnt="0"/>
      <dgm:spPr/>
      <dgm:t>
        <a:bodyPr/>
        <a:lstStyle/>
        <a:p>
          <a:endParaRPr lang="ru-RU"/>
        </a:p>
      </dgm:t>
    </dgm:pt>
    <dgm:pt modelId="{7AA9EE9A-C126-4065-BAD1-394561FF26F9}" type="pres">
      <dgm:prSet presAssocID="{FDD55F1F-05D8-4BA7-A703-F3DDD2FD462B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CD363B-AF7A-4DA3-A77D-57F357FA560C}" type="pres">
      <dgm:prSet presAssocID="{FDD55F1F-05D8-4BA7-A703-F3DDD2FD462B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D144F00-341E-41CE-A83B-483E80EDCA52}" srcId="{1BE99D1A-84B1-4BAE-929C-406E5B67ABE7}" destId="{FDD55F1F-05D8-4BA7-A703-F3DDD2FD462B}" srcOrd="2" destOrd="0" parTransId="{273E421F-B76F-4235-BC07-D4B49C5B8D92}" sibTransId="{0EB65EAA-9357-4BF2-8EA9-909CA373F93F}"/>
    <dgm:cxn modelId="{F4A503B7-E03C-408E-89F5-91B0140F5D92}" type="presOf" srcId="{F7D2D730-BAD2-4026-BDEC-06B029E5D041}" destId="{6ECD363B-AF7A-4DA3-A77D-57F357FA560C}" srcOrd="0" destOrd="0" presId="urn:microsoft.com/office/officeart/2005/8/layout/chevron2"/>
    <dgm:cxn modelId="{9CFCA38D-D8E6-42FC-86E1-196A42D6DF41}" srcId="{80F596AD-D6F7-4DBD-A1D4-753B05743196}" destId="{1C0826C5-C7BE-48AE-9E17-FAA4FD241639}" srcOrd="0" destOrd="0" parTransId="{710C94E3-007D-4DB1-8A3D-208E9E074D97}" sibTransId="{0686D66C-B711-45FD-8AF3-7E8C13D694AE}"/>
    <dgm:cxn modelId="{4CC8024C-6536-4963-B93C-41E3FD1A3FAF}" srcId="{1BE99D1A-84B1-4BAE-929C-406E5B67ABE7}" destId="{80F596AD-D6F7-4DBD-A1D4-753B05743196}" srcOrd="1" destOrd="0" parTransId="{971DB833-C25C-4662-83E4-5F055435CDB3}" sibTransId="{F528694F-0AFF-455B-8E60-6A17645AC5E9}"/>
    <dgm:cxn modelId="{7EEB095C-8235-42B0-9081-63E1A2EF7B41}" type="presOf" srcId="{80F596AD-D6F7-4DBD-A1D4-753B05743196}" destId="{BB1466F8-AEFA-4283-9E03-ABC8ADFDDF27}" srcOrd="0" destOrd="0" presId="urn:microsoft.com/office/officeart/2005/8/layout/chevron2"/>
    <dgm:cxn modelId="{C3A7D67B-A38A-40FC-81F6-5D6CDDB11BCA}" type="presOf" srcId="{1C0826C5-C7BE-48AE-9E17-FAA4FD241639}" destId="{4AC32B18-6CDA-4396-8B3A-161945F6C1A5}" srcOrd="0" destOrd="0" presId="urn:microsoft.com/office/officeart/2005/8/layout/chevron2"/>
    <dgm:cxn modelId="{E86349ED-86AC-4651-94B3-4CF4297AFD64}" srcId="{FDD55F1F-05D8-4BA7-A703-F3DDD2FD462B}" destId="{F7D2D730-BAD2-4026-BDEC-06B029E5D041}" srcOrd="0" destOrd="0" parTransId="{06D723A5-C2F2-463E-BBDC-828E88A8C290}" sibTransId="{71812565-8195-4A0F-92EF-7E46F4CF1658}"/>
    <dgm:cxn modelId="{0EE583F3-995B-4039-BA85-1582F009E8E7}" type="presOf" srcId="{FDD55F1F-05D8-4BA7-A703-F3DDD2FD462B}" destId="{7AA9EE9A-C126-4065-BAD1-394561FF26F9}" srcOrd="0" destOrd="0" presId="urn:microsoft.com/office/officeart/2005/8/layout/chevron2"/>
    <dgm:cxn modelId="{0ADC1C58-5236-411D-9E5C-9EDC8357F5E7}" srcId="{1BE99D1A-84B1-4BAE-929C-406E5B67ABE7}" destId="{111EFEF4-10EC-4382-90F8-296F776AC505}" srcOrd="0" destOrd="0" parTransId="{F763C9A4-6BB4-4B3E-A96B-9B0F0DF5CF97}" sibTransId="{FCFFDA5E-9684-4C10-A91A-706CF730A530}"/>
    <dgm:cxn modelId="{179A6A10-B32A-4C07-B52B-AE1072941DF7}" type="presOf" srcId="{111EFEF4-10EC-4382-90F8-296F776AC505}" destId="{7B6332B7-BBFC-4488-A7DA-FCD7479AB83C}" srcOrd="0" destOrd="0" presId="urn:microsoft.com/office/officeart/2005/8/layout/chevron2"/>
    <dgm:cxn modelId="{9F6177F1-DF38-4AFC-B997-AF5BC3D222CE}" type="presOf" srcId="{F03D7FDC-CD69-4B9F-9FC1-E46473963F82}" destId="{40227E4D-7062-432B-BE3A-53D3786D93B5}" srcOrd="0" destOrd="0" presId="urn:microsoft.com/office/officeart/2005/8/layout/chevron2"/>
    <dgm:cxn modelId="{42C43254-F015-41BB-95CB-F5AB60D3393C}" type="presOf" srcId="{1BE99D1A-84B1-4BAE-929C-406E5B67ABE7}" destId="{9C6D25F9-2EDC-4968-9098-75CB569E21BF}" srcOrd="0" destOrd="0" presId="urn:microsoft.com/office/officeart/2005/8/layout/chevron2"/>
    <dgm:cxn modelId="{37C48EF0-EF2D-4BEB-83F6-3B4F711A41EB}" srcId="{111EFEF4-10EC-4382-90F8-296F776AC505}" destId="{F03D7FDC-CD69-4B9F-9FC1-E46473963F82}" srcOrd="0" destOrd="0" parTransId="{3BF47436-1CD8-4F93-9830-4D560CF697B9}" sibTransId="{E3EBDF87-796A-4850-9A01-90200B39F5DC}"/>
    <dgm:cxn modelId="{BB5E946D-FA64-4FED-BFC7-A71A8CFCEA15}" type="presParOf" srcId="{9C6D25F9-2EDC-4968-9098-75CB569E21BF}" destId="{712309C6-EF38-4103-AD08-2BDFE19C958B}" srcOrd="0" destOrd="0" presId="urn:microsoft.com/office/officeart/2005/8/layout/chevron2"/>
    <dgm:cxn modelId="{5B92F423-9F25-4595-A83F-1FD72647B4B4}" type="presParOf" srcId="{712309C6-EF38-4103-AD08-2BDFE19C958B}" destId="{7B6332B7-BBFC-4488-A7DA-FCD7479AB83C}" srcOrd="0" destOrd="0" presId="urn:microsoft.com/office/officeart/2005/8/layout/chevron2"/>
    <dgm:cxn modelId="{066DC6A4-E511-49B2-908F-53DC3855255D}" type="presParOf" srcId="{712309C6-EF38-4103-AD08-2BDFE19C958B}" destId="{40227E4D-7062-432B-BE3A-53D3786D93B5}" srcOrd="1" destOrd="0" presId="urn:microsoft.com/office/officeart/2005/8/layout/chevron2"/>
    <dgm:cxn modelId="{BDD91CDB-3F85-4582-828B-1A4AA8A02359}" type="presParOf" srcId="{9C6D25F9-2EDC-4968-9098-75CB569E21BF}" destId="{F69913FF-79F5-4B7F-9235-2097125736B7}" srcOrd="1" destOrd="0" presId="urn:microsoft.com/office/officeart/2005/8/layout/chevron2"/>
    <dgm:cxn modelId="{02F2A9B1-2D75-4F19-B143-CB2C42EF4CB6}" type="presParOf" srcId="{9C6D25F9-2EDC-4968-9098-75CB569E21BF}" destId="{68E0F6A3-9BAB-4296-9B8D-4C6BE71CBB45}" srcOrd="2" destOrd="0" presId="urn:microsoft.com/office/officeart/2005/8/layout/chevron2"/>
    <dgm:cxn modelId="{C107497D-9002-4540-8900-B52E52A26CD9}" type="presParOf" srcId="{68E0F6A3-9BAB-4296-9B8D-4C6BE71CBB45}" destId="{BB1466F8-AEFA-4283-9E03-ABC8ADFDDF27}" srcOrd="0" destOrd="0" presId="urn:microsoft.com/office/officeart/2005/8/layout/chevron2"/>
    <dgm:cxn modelId="{327A47B7-9EEE-4EE2-AAC4-4910C08EFA9B}" type="presParOf" srcId="{68E0F6A3-9BAB-4296-9B8D-4C6BE71CBB45}" destId="{4AC32B18-6CDA-4396-8B3A-161945F6C1A5}" srcOrd="1" destOrd="0" presId="urn:microsoft.com/office/officeart/2005/8/layout/chevron2"/>
    <dgm:cxn modelId="{544E3178-B165-4C13-B2DF-C5D24E205F31}" type="presParOf" srcId="{9C6D25F9-2EDC-4968-9098-75CB569E21BF}" destId="{EBF34E9B-9D3F-4F69-BE17-044E844C1AB0}" srcOrd="3" destOrd="0" presId="urn:microsoft.com/office/officeart/2005/8/layout/chevron2"/>
    <dgm:cxn modelId="{8DAFB396-7853-43F3-A83E-83D430B925DA}" type="presParOf" srcId="{9C6D25F9-2EDC-4968-9098-75CB569E21BF}" destId="{ECCD5003-4BF0-4578-AE06-601E37C6FE15}" srcOrd="4" destOrd="0" presId="urn:microsoft.com/office/officeart/2005/8/layout/chevron2"/>
    <dgm:cxn modelId="{4CD78C4E-EF00-42BC-9671-C05289A45D88}" type="presParOf" srcId="{ECCD5003-4BF0-4578-AE06-601E37C6FE15}" destId="{7AA9EE9A-C126-4065-BAD1-394561FF26F9}" srcOrd="0" destOrd="0" presId="urn:microsoft.com/office/officeart/2005/8/layout/chevron2"/>
    <dgm:cxn modelId="{98C64767-379A-4F63-BCDF-8F20550DEA76}" type="presParOf" srcId="{ECCD5003-4BF0-4578-AE06-601E37C6FE15}" destId="{6ECD363B-AF7A-4DA3-A77D-57F357FA560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BE99D1A-84B1-4BAE-929C-406E5B67ABE7}" type="doc">
      <dgm:prSet loTypeId="urn:microsoft.com/office/officeart/2005/8/layout/chevron2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111EFEF4-10EC-4382-90F8-296F776AC505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F763C9A4-6BB4-4B3E-A96B-9B0F0DF5CF97}" type="parTrans" cxnId="{0ADC1C58-5236-411D-9E5C-9EDC8357F5E7}">
      <dgm:prSet/>
      <dgm:spPr/>
      <dgm:t>
        <a:bodyPr/>
        <a:lstStyle/>
        <a:p>
          <a:endParaRPr lang="ru-RU"/>
        </a:p>
      </dgm:t>
    </dgm:pt>
    <dgm:pt modelId="{FCFFDA5E-9684-4C10-A91A-706CF730A530}" type="sibTrans" cxnId="{0ADC1C58-5236-411D-9E5C-9EDC8357F5E7}">
      <dgm:prSet/>
      <dgm:spPr/>
      <dgm:t>
        <a:bodyPr/>
        <a:lstStyle/>
        <a:p>
          <a:endParaRPr lang="ru-RU"/>
        </a:p>
      </dgm:t>
    </dgm:pt>
    <dgm:pt modelId="{F03D7FDC-CD69-4B9F-9FC1-E46473963F82}">
      <dgm:prSet phldrT="[Текст]" custT="1"/>
      <dgm:spPr/>
      <dgm:t>
        <a:bodyPr/>
        <a:lstStyle/>
        <a:p>
          <a:pPr algn="just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Участвует в формировании пенсионных сбережений Страхователей, путем снижения размера взносов Работодателя                   в бюджет Фонда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BF47436-1CD8-4F93-9830-4D560CF697B9}" type="parTrans" cxnId="{37C48EF0-EF2D-4BEB-83F6-3B4F711A41EB}">
      <dgm:prSet/>
      <dgm:spPr/>
      <dgm:t>
        <a:bodyPr/>
        <a:lstStyle/>
        <a:p>
          <a:endParaRPr lang="ru-RU"/>
        </a:p>
      </dgm:t>
    </dgm:pt>
    <dgm:pt modelId="{E3EBDF87-796A-4850-9A01-90200B39F5DC}" type="sibTrans" cxnId="{37C48EF0-EF2D-4BEB-83F6-3B4F711A41EB}">
      <dgm:prSet/>
      <dgm:spPr/>
      <dgm:t>
        <a:bodyPr/>
        <a:lstStyle/>
        <a:p>
          <a:endParaRPr lang="ru-RU"/>
        </a:p>
      </dgm:t>
    </dgm:pt>
    <dgm:pt modelId="{80F596AD-D6F7-4DBD-A1D4-753B05743196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971DB833-C25C-4662-83E4-5F055435CDB3}" type="parTrans" cxnId="{4CC8024C-6536-4963-B93C-41E3FD1A3FAF}">
      <dgm:prSet/>
      <dgm:spPr/>
      <dgm:t>
        <a:bodyPr/>
        <a:lstStyle/>
        <a:p>
          <a:endParaRPr lang="ru-RU"/>
        </a:p>
      </dgm:t>
    </dgm:pt>
    <dgm:pt modelId="{F528694F-0AFF-455B-8E60-6A17645AC5E9}" type="sibTrans" cxnId="{4CC8024C-6536-4963-B93C-41E3FD1A3FAF}">
      <dgm:prSet/>
      <dgm:spPr/>
      <dgm:t>
        <a:bodyPr/>
        <a:lstStyle/>
        <a:p>
          <a:endParaRPr lang="ru-RU"/>
        </a:p>
      </dgm:t>
    </dgm:pt>
    <dgm:pt modelId="{1C0826C5-C7BE-48AE-9E17-FAA4FD241639}">
      <dgm:prSet phldrT="[Текст]" custT="1"/>
      <dgm:spPr/>
      <dgm:t>
        <a:bodyPr/>
        <a:lstStyle/>
        <a:p>
          <a:pPr algn="just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Представляет Страховщику информацию о факте наличия Работодателя у граждан, изъявивших желание участвовать               в системе 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10C94E3-007D-4DB1-8A3D-208E9E074D97}" type="parTrans" cxnId="{9CFCA38D-D8E6-42FC-86E1-196A42D6DF41}">
      <dgm:prSet/>
      <dgm:spPr/>
      <dgm:t>
        <a:bodyPr/>
        <a:lstStyle/>
        <a:p>
          <a:endParaRPr lang="ru-RU"/>
        </a:p>
      </dgm:t>
    </dgm:pt>
    <dgm:pt modelId="{0686D66C-B711-45FD-8AF3-7E8C13D694AE}" type="sibTrans" cxnId="{9CFCA38D-D8E6-42FC-86E1-196A42D6DF41}">
      <dgm:prSet/>
      <dgm:spPr/>
      <dgm:t>
        <a:bodyPr/>
        <a:lstStyle/>
        <a:p>
          <a:endParaRPr lang="ru-RU"/>
        </a:p>
      </dgm:t>
    </dgm:pt>
    <dgm:pt modelId="{FDD55F1F-05D8-4BA7-A703-F3DDD2FD462B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273E421F-B76F-4235-BC07-D4B49C5B8D92}" type="parTrans" cxnId="{CD144F00-341E-41CE-A83B-483E80EDCA52}">
      <dgm:prSet/>
      <dgm:spPr/>
      <dgm:t>
        <a:bodyPr/>
        <a:lstStyle/>
        <a:p>
          <a:endParaRPr lang="ru-RU"/>
        </a:p>
      </dgm:t>
    </dgm:pt>
    <dgm:pt modelId="{0EB65EAA-9357-4BF2-8EA9-909CA373F93F}" type="sibTrans" cxnId="{CD144F00-341E-41CE-A83B-483E80EDCA52}">
      <dgm:prSet/>
      <dgm:spPr/>
      <dgm:t>
        <a:bodyPr/>
        <a:lstStyle/>
        <a:p>
          <a:endParaRPr lang="ru-RU"/>
        </a:p>
      </dgm:t>
    </dgm:pt>
    <dgm:pt modelId="{F7D2D730-BAD2-4026-BDEC-06B029E5D041}">
      <dgm:prSet phldrT="[Текст]" custT="1"/>
      <dgm:spPr/>
      <dgm:t>
        <a:bodyPr/>
        <a:lstStyle/>
        <a:p>
          <a:pPr algn="just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Принимает от Работодателя отчеты по форме 4-Фонд и  ПУ-3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6D723A5-C2F2-463E-BBDC-828E88A8C290}" type="parTrans" cxnId="{E86349ED-86AC-4651-94B3-4CF4297AFD64}">
      <dgm:prSet/>
      <dgm:spPr/>
      <dgm:t>
        <a:bodyPr/>
        <a:lstStyle/>
        <a:p>
          <a:endParaRPr lang="ru-RU"/>
        </a:p>
      </dgm:t>
    </dgm:pt>
    <dgm:pt modelId="{71812565-8195-4A0F-92EF-7E46F4CF1658}" type="sibTrans" cxnId="{E86349ED-86AC-4651-94B3-4CF4297AFD64}">
      <dgm:prSet/>
      <dgm:spPr/>
      <dgm:t>
        <a:bodyPr/>
        <a:lstStyle/>
        <a:p>
          <a:endParaRPr lang="ru-RU"/>
        </a:p>
      </dgm:t>
    </dgm:pt>
    <dgm:pt modelId="{9C6D25F9-2EDC-4968-9098-75CB569E21BF}" type="pres">
      <dgm:prSet presAssocID="{1BE99D1A-84B1-4BAE-929C-406E5B67ABE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12309C6-EF38-4103-AD08-2BDFE19C958B}" type="pres">
      <dgm:prSet presAssocID="{111EFEF4-10EC-4382-90F8-296F776AC505}" presName="composite" presStyleCnt="0"/>
      <dgm:spPr/>
      <dgm:t>
        <a:bodyPr/>
        <a:lstStyle/>
        <a:p>
          <a:endParaRPr lang="ru-RU"/>
        </a:p>
      </dgm:t>
    </dgm:pt>
    <dgm:pt modelId="{7B6332B7-BBFC-4488-A7DA-FCD7479AB83C}" type="pres">
      <dgm:prSet presAssocID="{111EFEF4-10EC-4382-90F8-296F776AC505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227E4D-7062-432B-BE3A-53D3786D93B5}" type="pres">
      <dgm:prSet presAssocID="{111EFEF4-10EC-4382-90F8-296F776AC505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9913FF-79F5-4B7F-9235-2097125736B7}" type="pres">
      <dgm:prSet presAssocID="{FCFFDA5E-9684-4C10-A91A-706CF730A530}" presName="sp" presStyleCnt="0"/>
      <dgm:spPr/>
      <dgm:t>
        <a:bodyPr/>
        <a:lstStyle/>
        <a:p>
          <a:endParaRPr lang="ru-RU"/>
        </a:p>
      </dgm:t>
    </dgm:pt>
    <dgm:pt modelId="{68E0F6A3-9BAB-4296-9B8D-4C6BE71CBB45}" type="pres">
      <dgm:prSet presAssocID="{80F596AD-D6F7-4DBD-A1D4-753B05743196}" presName="composite" presStyleCnt="0"/>
      <dgm:spPr/>
      <dgm:t>
        <a:bodyPr/>
        <a:lstStyle/>
        <a:p>
          <a:endParaRPr lang="ru-RU"/>
        </a:p>
      </dgm:t>
    </dgm:pt>
    <dgm:pt modelId="{BB1466F8-AEFA-4283-9E03-ABC8ADFDDF27}" type="pres">
      <dgm:prSet presAssocID="{80F596AD-D6F7-4DBD-A1D4-753B0574319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C32B18-6CDA-4396-8B3A-161945F6C1A5}" type="pres">
      <dgm:prSet presAssocID="{80F596AD-D6F7-4DBD-A1D4-753B0574319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F34E9B-9D3F-4F69-BE17-044E844C1AB0}" type="pres">
      <dgm:prSet presAssocID="{F528694F-0AFF-455B-8E60-6A17645AC5E9}" presName="sp" presStyleCnt="0"/>
      <dgm:spPr/>
      <dgm:t>
        <a:bodyPr/>
        <a:lstStyle/>
        <a:p>
          <a:endParaRPr lang="ru-RU"/>
        </a:p>
      </dgm:t>
    </dgm:pt>
    <dgm:pt modelId="{ECCD5003-4BF0-4578-AE06-601E37C6FE15}" type="pres">
      <dgm:prSet presAssocID="{FDD55F1F-05D8-4BA7-A703-F3DDD2FD462B}" presName="composite" presStyleCnt="0"/>
      <dgm:spPr/>
      <dgm:t>
        <a:bodyPr/>
        <a:lstStyle/>
        <a:p>
          <a:endParaRPr lang="ru-RU"/>
        </a:p>
      </dgm:t>
    </dgm:pt>
    <dgm:pt modelId="{7AA9EE9A-C126-4065-BAD1-394561FF26F9}" type="pres">
      <dgm:prSet presAssocID="{FDD55F1F-05D8-4BA7-A703-F3DDD2FD462B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CD363B-AF7A-4DA3-A77D-57F357FA560C}" type="pres">
      <dgm:prSet presAssocID="{FDD55F1F-05D8-4BA7-A703-F3DDD2FD462B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1108D5C-25A6-42B9-937C-DD44D5D45042}" type="presOf" srcId="{1BE99D1A-84B1-4BAE-929C-406E5B67ABE7}" destId="{9C6D25F9-2EDC-4968-9098-75CB569E21BF}" srcOrd="0" destOrd="0" presId="urn:microsoft.com/office/officeart/2005/8/layout/chevron2"/>
    <dgm:cxn modelId="{CD144F00-341E-41CE-A83B-483E80EDCA52}" srcId="{1BE99D1A-84B1-4BAE-929C-406E5B67ABE7}" destId="{FDD55F1F-05D8-4BA7-A703-F3DDD2FD462B}" srcOrd="2" destOrd="0" parTransId="{273E421F-B76F-4235-BC07-D4B49C5B8D92}" sibTransId="{0EB65EAA-9357-4BF2-8EA9-909CA373F93F}"/>
    <dgm:cxn modelId="{9CFCA38D-D8E6-42FC-86E1-196A42D6DF41}" srcId="{80F596AD-D6F7-4DBD-A1D4-753B05743196}" destId="{1C0826C5-C7BE-48AE-9E17-FAA4FD241639}" srcOrd="0" destOrd="0" parTransId="{710C94E3-007D-4DB1-8A3D-208E9E074D97}" sibTransId="{0686D66C-B711-45FD-8AF3-7E8C13D694AE}"/>
    <dgm:cxn modelId="{4CC8024C-6536-4963-B93C-41E3FD1A3FAF}" srcId="{1BE99D1A-84B1-4BAE-929C-406E5B67ABE7}" destId="{80F596AD-D6F7-4DBD-A1D4-753B05743196}" srcOrd="1" destOrd="0" parTransId="{971DB833-C25C-4662-83E4-5F055435CDB3}" sibTransId="{F528694F-0AFF-455B-8E60-6A17645AC5E9}"/>
    <dgm:cxn modelId="{1B3E9CF3-2D85-4D6E-935E-27015D0B68BB}" type="presOf" srcId="{80F596AD-D6F7-4DBD-A1D4-753B05743196}" destId="{BB1466F8-AEFA-4283-9E03-ABC8ADFDDF27}" srcOrd="0" destOrd="0" presId="urn:microsoft.com/office/officeart/2005/8/layout/chevron2"/>
    <dgm:cxn modelId="{E86349ED-86AC-4651-94B3-4CF4297AFD64}" srcId="{FDD55F1F-05D8-4BA7-A703-F3DDD2FD462B}" destId="{F7D2D730-BAD2-4026-BDEC-06B029E5D041}" srcOrd="0" destOrd="0" parTransId="{06D723A5-C2F2-463E-BBDC-828E88A8C290}" sibTransId="{71812565-8195-4A0F-92EF-7E46F4CF1658}"/>
    <dgm:cxn modelId="{0ADC1C58-5236-411D-9E5C-9EDC8357F5E7}" srcId="{1BE99D1A-84B1-4BAE-929C-406E5B67ABE7}" destId="{111EFEF4-10EC-4382-90F8-296F776AC505}" srcOrd="0" destOrd="0" parTransId="{F763C9A4-6BB4-4B3E-A96B-9B0F0DF5CF97}" sibTransId="{FCFFDA5E-9684-4C10-A91A-706CF730A530}"/>
    <dgm:cxn modelId="{7E28808B-C5FB-469D-A8C6-69486D5F9218}" type="presOf" srcId="{111EFEF4-10EC-4382-90F8-296F776AC505}" destId="{7B6332B7-BBFC-4488-A7DA-FCD7479AB83C}" srcOrd="0" destOrd="0" presId="urn:microsoft.com/office/officeart/2005/8/layout/chevron2"/>
    <dgm:cxn modelId="{2200F845-EE60-410C-BDA5-83F7FCCC51FC}" type="presOf" srcId="{1C0826C5-C7BE-48AE-9E17-FAA4FD241639}" destId="{4AC32B18-6CDA-4396-8B3A-161945F6C1A5}" srcOrd="0" destOrd="0" presId="urn:microsoft.com/office/officeart/2005/8/layout/chevron2"/>
    <dgm:cxn modelId="{68F82B04-2D14-46A5-B898-1468EE05947B}" type="presOf" srcId="{FDD55F1F-05D8-4BA7-A703-F3DDD2FD462B}" destId="{7AA9EE9A-C126-4065-BAD1-394561FF26F9}" srcOrd="0" destOrd="0" presId="urn:microsoft.com/office/officeart/2005/8/layout/chevron2"/>
    <dgm:cxn modelId="{9161A6EF-4FB6-41C2-A7CE-64C4492B1B2B}" type="presOf" srcId="{F03D7FDC-CD69-4B9F-9FC1-E46473963F82}" destId="{40227E4D-7062-432B-BE3A-53D3786D93B5}" srcOrd="0" destOrd="0" presId="urn:microsoft.com/office/officeart/2005/8/layout/chevron2"/>
    <dgm:cxn modelId="{F48993E7-2EFD-4104-BDCB-E4E7AE0948F9}" type="presOf" srcId="{F7D2D730-BAD2-4026-BDEC-06B029E5D041}" destId="{6ECD363B-AF7A-4DA3-A77D-57F357FA560C}" srcOrd="0" destOrd="0" presId="urn:microsoft.com/office/officeart/2005/8/layout/chevron2"/>
    <dgm:cxn modelId="{37C48EF0-EF2D-4BEB-83F6-3B4F711A41EB}" srcId="{111EFEF4-10EC-4382-90F8-296F776AC505}" destId="{F03D7FDC-CD69-4B9F-9FC1-E46473963F82}" srcOrd="0" destOrd="0" parTransId="{3BF47436-1CD8-4F93-9830-4D560CF697B9}" sibTransId="{E3EBDF87-796A-4850-9A01-90200B39F5DC}"/>
    <dgm:cxn modelId="{805097BD-5B8C-4DFE-BB4B-591BF94CEF0E}" type="presParOf" srcId="{9C6D25F9-2EDC-4968-9098-75CB569E21BF}" destId="{712309C6-EF38-4103-AD08-2BDFE19C958B}" srcOrd="0" destOrd="0" presId="urn:microsoft.com/office/officeart/2005/8/layout/chevron2"/>
    <dgm:cxn modelId="{240EAA6D-7058-4C52-8640-93CBCDDFA21D}" type="presParOf" srcId="{712309C6-EF38-4103-AD08-2BDFE19C958B}" destId="{7B6332B7-BBFC-4488-A7DA-FCD7479AB83C}" srcOrd="0" destOrd="0" presId="urn:microsoft.com/office/officeart/2005/8/layout/chevron2"/>
    <dgm:cxn modelId="{7BF7192E-C8AB-4B0A-B55B-B342440AE83A}" type="presParOf" srcId="{712309C6-EF38-4103-AD08-2BDFE19C958B}" destId="{40227E4D-7062-432B-BE3A-53D3786D93B5}" srcOrd="1" destOrd="0" presId="urn:microsoft.com/office/officeart/2005/8/layout/chevron2"/>
    <dgm:cxn modelId="{4EA8A7EB-84A7-4EB1-852C-9CB12140565C}" type="presParOf" srcId="{9C6D25F9-2EDC-4968-9098-75CB569E21BF}" destId="{F69913FF-79F5-4B7F-9235-2097125736B7}" srcOrd="1" destOrd="0" presId="urn:microsoft.com/office/officeart/2005/8/layout/chevron2"/>
    <dgm:cxn modelId="{BB482C3E-4D69-492F-A03F-0069C8D19C4F}" type="presParOf" srcId="{9C6D25F9-2EDC-4968-9098-75CB569E21BF}" destId="{68E0F6A3-9BAB-4296-9B8D-4C6BE71CBB45}" srcOrd="2" destOrd="0" presId="urn:microsoft.com/office/officeart/2005/8/layout/chevron2"/>
    <dgm:cxn modelId="{342ACCC0-6660-4D7C-BF1D-B59D8FC08389}" type="presParOf" srcId="{68E0F6A3-9BAB-4296-9B8D-4C6BE71CBB45}" destId="{BB1466F8-AEFA-4283-9E03-ABC8ADFDDF27}" srcOrd="0" destOrd="0" presId="urn:microsoft.com/office/officeart/2005/8/layout/chevron2"/>
    <dgm:cxn modelId="{D8B05157-5F4C-45EC-8CF2-DC8DF5315DFD}" type="presParOf" srcId="{68E0F6A3-9BAB-4296-9B8D-4C6BE71CBB45}" destId="{4AC32B18-6CDA-4396-8B3A-161945F6C1A5}" srcOrd="1" destOrd="0" presId="urn:microsoft.com/office/officeart/2005/8/layout/chevron2"/>
    <dgm:cxn modelId="{76B7C5C2-6CC5-4A50-9773-CB2D9B56F214}" type="presParOf" srcId="{9C6D25F9-2EDC-4968-9098-75CB569E21BF}" destId="{EBF34E9B-9D3F-4F69-BE17-044E844C1AB0}" srcOrd="3" destOrd="0" presId="urn:microsoft.com/office/officeart/2005/8/layout/chevron2"/>
    <dgm:cxn modelId="{2DBE4EC3-B4FD-4D4C-B87F-8700BC4183D9}" type="presParOf" srcId="{9C6D25F9-2EDC-4968-9098-75CB569E21BF}" destId="{ECCD5003-4BF0-4578-AE06-601E37C6FE15}" srcOrd="4" destOrd="0" presId="urn:microsoft.com/office/officeart/2005/8/layout/chevron2"/>
    <dgm:cxn modelId="{0178A1C6-50FC-427D-A429-D06DC7E49ECE}" type="presParOf" srcId="{ECCD5003-4BF0-4578-AE06-601E37C6FE15}" destId="{7AA9EE9A-C126-4065-BAD1-394561FF26F9}" srcOrd="0" destOrd="0" presId="urn:microsoft.com/office/officeart/2005/8/layout/chevron2"/>
    <dgm:cxn modelId="{DF76AF5F-2D44-4E75-B1A7-6DDD71D2E96F}" type="presParOf" srcId="{ECCD5003-4BF0-4578-AE06-601E37C6FE15}" destId="{6ECD363B-AF7A-4DA3-A77D-57F357FA560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B7B0002-11B5-4ECF-8D27-86D29D6D59EC}" type="doc">
      <dgm:prSet loTypeId="urn:microsoft.com/office/officeart/2005/8/layout/process1" loCatId="process" qsTypeId="urn:microsoft.com/office/officeart/2005/8/quickstyle/simple1" qsCatId="simple" csTypeId="urn:microsoft.com/office/officeart/2005/8/colors/colorful2" csCatId="colorful" phldr="1"/>
      <dgm:spPr/>
    </dgm:pt>
    <dgm:pt modelId="{0B8A01D5-4CB2-4E8C-B5C0-2322AD2B233D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Страховые взносы по договору уплачиваются Страховщику ежемесячно по сроку заработной платы, но не  позднее </a:t>
          </a:r>
        </a:p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15 числа</a:t>
          </a:r>
          <a:endParaRPr lang="ru-RU" dirty="0"/>
        </a:p>
      </dgm:t>
    </dgm:pt>
    <dgm:pt modelId="{EA6C3A5B-3251-4E62-9C59-D0E435C8B5B6}" type="parTrans" cxnId="{FD668D55-9460-42C0-A921-0BB2CEC4BD44}">
      <dgm:prSet/>
      <dgm:spPr/>
      <dgm:t>
        <a:bodyPr/>
        <a:lstStyle/>
        <a:p>
          <a:endParaRPr lang="ru-RU"/>
        </a:p>
      </dgm:t>
    </dgm:pt>
    <dgm:pt modelId="{9A9BF473-9D19-459B-8F02-B597C4CAB1DF}" type="sibTrans" cxnId="{FD668D55-9460-42C0-A921-0BB2CEC4BD44}">
      <dgm:prSet/>
      <dgm:spPr/>
      <dgm:t>
        <a:bodyPr/>
        <a:lstStyle/>
        <a:p>
          <a:endParaRPr lang="ru-RU"/>
        </a:p>
      </dgm:t>
    </dgm:pt>
    <dgm:pt modelId="{622D17E3-4482-4B2B-BBA2-0B7D76FFDEA7}">
      <dgm:prSet phldrT="[Текст]"/>
      <dgm:spPr>
        <a:solidFill>
          <a:srgbClr val="A1D76B"/>
        </a:solidFill>
      </dgm:spPr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После полной уплаты в течение </a:t>
          </a:r>
        </a:p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рабочего дня Работодатель представляет Страховщику список страхователей </a:t>
          </a:r>
        </a:p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отношении которых осуществлена уплата страховых взносов</a:t>
          </a:r>
          <a:endParaRPr lang="ru-RU" dirty="0"/>
        </a:p>
      </dgm:t>
    </dgm:pt>
    <dgm:pt modelId="{9240B059-943C-40D4-A10A-276C6151FC06}" type="parTrans" cxnId="{65318C18-32C5-46D6-B71B-3633310C900C}">
      <dgm:prSet/>
      <dgm:spPr/>
      <dgm:t>
        <a:bodyPr/>
        <a:lstStyle/>
        <a:p>
          <a:endParaRPr lang="ru-RU"/>
        </a:p>
      </dgm:t>
    </dgm:pt>
    <dgm:pt modelId="{79C3EF36-A794-4146-A7D6-DB81C3CE3C4D}" type="sibTrans" cxnId="{65318C18-32C5-46D6-B71B-3633310C900C}">
      <dgm:prSet/>
      <dgm:spPr/>
      <dgm:t>
        <a:bodyPr/>
        <a:lstStyle/>
        <a:p>
          <a:endParaRPr lang="ru-RU"/>
        </a:p>
      </dgm:t>
    </dgm:pt>
    <dgm:pt modelId="{CC8A9CC0-9643-4B3F-80A4-240F37576495}" type="pres">
      <dgm:prSet presAssocID="{9B7B0002-11B5-4ECF-8D27-86D29D6D59EC}" presName="Name0" presStyleCnt="0">
        <dgm:presLayoutVars>
          <dgm:dir/>
          <dgm:resizeHandles val="exact"/>
        </dgm:presLayoutVars>
      </dgm:prSet>
      <dgm:spPr/>
    </dgm:pt>
    <dgm:pt modelId="{5806672A-F02B-4F9F-AFD8-8DD6667FCAE1}" type="pres">
      <dgm:prSet presAssocID="{0B8A01D5-4CB2-4E8C-B5C0-2322AD2B233D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C56455-3F59-4320-B70A-56BDDBE8FF0E}" type="pres">
      <dgm:prSet presAssocID="{9A9BF473-9D19-459B-8F02-B597C4CAB1DF}" presName="sibTrans" presStyleLbl="sibTrans2D1" presStyleIdx="0" presStyleCnt="1"/>
      <dgm:spPr/>
      <dgm:t>
        <a:bodyPr/>
        <a:lstStyle/>
        <a:p>
          <a:endParaRPr lang="ru-RU"/>
        </a:p>
      </dgm:t>
    </dgm:pt>
    <dgm:pt modelId="{466DA25A-24A7-42B7-BD47-47DF0B9587E8}" type="pres">
      <dgm:prSet presAssocID="{9A9BF473-9D19-459B-8F02-B597C4CAB1DF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339B7FDD-3CE5-4D59-BF02-7CC8A6A3E520}" type="pres">
      <dgm:prSet presAssocID="{622D17E3-4482-4B2B-BBA2-0B7D76FFDEA7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D668D55-9460-42C0-A921-0BB2CEC4BD44}" srcId="{9B7B0002-11B5-4ECF-8D27-86D29D6D59EC}" destId="{0B8A01D5-4CB2-4E8C-B5C0-2322AD2B233D}" srcOrd="0" destOrd="0" parTransId="{EA6C3A5B-3251-4E62-9C59-D0E435C8B5B6}" sibTransId="{9A9BF473-9D19-459B-8F02-B597C4CAB1DF}"/>
    <dgm:cxn modelId="{0283F8A2-F5E1-4DBF-9A2D-1CAE1138D85C}" type="presOf" srcId="{622D17E3-4482-4B2B-BBA2-0B7D76FFDEA7}" destId="{339B7FDD-3CE5-4D59-BF02-7CC8A6A3E520}" srcOrd="0" destOrd="0" presId="urn:microsoft.com/office/officeart/2005/8/layout/process1"/>
    <dgm:cxn modelId="{A3DDCE89-255A-41B3-96FD-3F49B24BEC68}" type="presOf" srcId="{9A9BF473-9D19-459B-8F02-B597C4CAB1DF}" destId="{466DA25A-24A7-42B7-BD47-47DF0B9587E8}" srcOrd="1" destOrd="0" presId="urn:microsoft.com/office/officeart/2005/8/layout/process1"/>
    <dgm:cxn modelId="{817958EA-540D-48E3-8DE6-06D959DBE3C8}" type="presOf" srcId="{0B8A01D5-4CB2-4E8C-B5C0-2322AD2B233D}" destId="{5806672A-F02B-4F9F-AFD8-8DD6667FCAE1}" srcOrd="0" destOrd="0" presId="urn:microsoft.com/office/officeart/2005/8/layout/process1"/>
    <dgm:cxn modelId="{4CCA8A10-BF95-43DE-B6EE-6517C2A76D89}" type="presOf" srcId="{9B7B0002-11B5-4ECF-8D27-86D29D6D59EC}" destId="{CC8A9CC0-9643-4B3F-80A4-240F37576495}" srcOrd="0" destOrd="0" presId="urn:microsoft.com/office/officeart/2005/8/layout/process1"/>
    <dgm:cxn modelId="{510D7C17-C342-4D8F-89D5-438AD2BB79D0}" type="presOf" srcId="{9A9BF473-9D19-459B-8F02-B597C4CAB1DF}" destId="{09C56455-3F59-4320-B70A-56BDDBE8FF0E}" srcOrd="0" destOrd="0" presId="urn:microsoft.com/office/officeart/2005/8/layout/process1"/>
    <dgm:cxn modelId="{65318C18-32C5-46D6-B71B-3633310C900C}" srcId="{9B7B0002-11B5-4ECF-8D27-86D29D6D59EC}" destId="{622D17E3-4482-4B2B-BBA2-0B7D76FFDEA7}" srcOrd="1" destOrd="0" parTransId="{9240B059-943C-40D4-A10A-276C6151FC06}" sibTransId="{79C3EF36-A794-4146-A7D6-DB81C3CE3C4D}"/>
    <dgm:cxn modelId="{D45EC9B9-90FE-46AB-AF2C-E74F8ED1BAB3}" type="presParOf" srcId="{CC8A9CC0-9643-4B3F-80A4-240F37576495}" destId="{5806672A-F02B-4F9F-AFD8-8DD6667FCAE1}" srcOrd="0" destOrd="0" presId="urn:microsoft.com/office/officeart/2005/8/layout/process1"/>
    <dgm:cxn modelId="{77099826-5A1D-4234-B7B7-335C49875AC1}" type="presParOf" srcId="{CC8A9CC0-9643-4B3F-80A4-240F37576495}" destId="{09C56455-3F59-4320-B70A-56BDDBE8FF0E}" srcOrd="1" destOrd="0" presId="urn:microsoft.com/office/officeart/2005/8/layout/process1"/>
    <dgm:cxn modelId="{27156A7C-1F02-4917-B2FC-642B59F5AB68}" type="presParOf" srcId="{09C56455-3F59-4320-B70A-56BDDBE8FF0E}" destId="{466DA25A-24A7-42B7-BD47-47DF0B9587E8}" srcOrd="0" destOrd="0" presId="urn:microsoft.com/office/officeart/2005/8/layout/process1"/>
    <dgm:cxn modelId="{A784F9BA-8DD8-4642-BAF9-9F8D6F6107CC}" type="presParOf" srcId="{CC8A9CC0-9643-4B3F-80A4-240F37576495}" destId="{339B7FDD-3CE5-4D59-BF02-7CC8A6A3E520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B7B0002-11B5-4ECF-8D27-86D29D6D59EC}" type="doc">
      <dgm:prSet loTypeId="urn:microsoft.com/office/officeart/2005/8/layout/process1" loCatId="process" qsTypeId="urn:microsoft.com/office/officeart/2005/8/quickstyle/simple1" qsCatId="simple" csTypeId="urn:microsoft.com/office/officeart/2005/8/colors/colorful2" csCatId="colorful" phldr="1"/>
      <dgm:spPr/>
    </dgm:pt>
    <dgm:pt modelId="{0B8A01D5-4CB2-4E8C-B5C0-2322AD2B233D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Работодатель уведомляет страховщика о расторжении трудового договора, гражданско-правового договора со страхователем не позднее </a:t>
          </a:r>
        </a:p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 рабочих дней</a:t>
          </a:r>
        </a:p>
        <a:p>
          <a:endParaRPr lang="ru-RU" dirty="0"/>
        </a:p>
      </dgm:t>
    </dgm:pt>
    <dgm:pt modelId="{EA6C3A5B-3251-4E62-9C59-D0E435C8B5B6}" type="parTrans" cxnId="{FD668D55-9460-42C0-A921-0BB2CEC4BD44}">
      <dgm:prSet/>
      <dgm:spPr/>
      <dgm:t>
        <a:bodyPr/>
        <a:lstStyle/>
        <a:p>
          <a:endParaRPr lang="ru-RU"/>
        </a:p>
      </dgm:t>
    </dgm:pt>
    <dgm:pt modelId="{9A9BF473-9D19-459B-8F02-B597C4CAB1DF}" type="sibTrans" cxnId="{FD668D55-9460-42C0-A921-0BB2CEC4BD44}">
      <dgm:prSet/>
      <dgm:spPr/>
      <dgm:t>
        <a:bodyPr/>
        <a:lstStyle/>
        <a:p>
          <a:endParaRPr lang="ru-RU"/>
        </a:p>
      </dgm:t>
    </dgm:pt>
    <dgm:pt modelId="{CC8A9CC0-9643-4B3F-80A4-240F37576495}" type="pres">
      <dgm:prSet presAssocID="{9B7B0002-11B5-4ECF-8D27-86D29D6D59EC}" presName="Name0" presStyleCnt="0">
        <dgm:presLayoutVars>
          <dgm:dir/>
          <dgm:resizeHandles val="exact"/>
        </dgm:presLayoutVars>
      </dgm:prSet>
      <dgm:spPr/>
    </dgm:pt>
    <dgm:pt modelId="{5806672A-F02B-4F9F-AFD8-8DD6667FCAE1}" type="pres">
      <dgm:prSet presAssocID="{0B8A01D5-4CB2-4E8C-B5C0-2322AD2B233D}" presName="node" presStyleLbl="node1" presStyleIdx="0" presStyleCnt="1" custScaleY="35493" custLinFactNeighborX="-4047" custLinFactNeighborY="14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D668D55-9460-42C0-A921-0BB2CEC4BD44}" srcId="{9B7B0002-11B5-4ECF-8D27-86D29D6D59EC}" destId="{0B8A01D5-4CB2-4E8C-B5C0-2322AD2B233D}" srcOrd="0" destOrd="0" parTransId="{EA6C3A5B-3251-4E62-9C59-D0E435C8B5B6}" sibTransId="{9A9BF473-9D19-459B-8F02-B597C4CAB1DF}"/>
    <dgm:cxn modelId="{0B0F055D-B9AE-497B-8C50-0362210C6D32}" type="presOf" srcId="{9B7B0002-11B5-4ECF-8D27-86D29D6D59EC}" destId="{CC8A9CC0-9643-4B3F-80A4-240F37576495}" srcOrd="0" destOrd="0" presId="urn:microsoft.com/office/officeart/2005/8/layout/process1"/>
    <dgm:cxn modelId="{606C8170-49CE-420D-962F-F8C2438F2A1D}" type="presOf" srcId="{0B8A01D5-4CB2-4E8C-B5C0-2322AD2B233D}" destId="{5806672A-F02B-4F9F-AFD8-8DD6667FCAE1}" srcOrd="0" destOrd="0" presId="urn:microsoft.com/office/officeart/2005/8/layout/process1"/>
    <dgm:cxn modelId="{6E2575C0-97D2-4D5B-9665-F3608A20F3A1}" type="presParOf" srcId="{CC8A9CC0-9643-4B3F-80A4-240F37576495}" destId="{5806672A-F02B-4F9F-AFD8-8DD6667FCAE1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CD9904-2BCE-477F-A8E6-172931FF8135}">
      <dsp:nvSpPr>
        <dsp:cNvPr id="0" name=""/>
        <dsp:cNvSpPr/>
      </dsp:nvSpPr>
      <dsp:spPr>
        <a:xfrm>
          <a:off x="2056760" y="1285635"/>
          <a:ext cx="1007889" cy="4496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6428"/>
              </a:lnTo>
              <a:lnTo>
                <a:pt x="1007889" y="306428"/>
              </a:lnTo>
              <a:lnTo>
                <a:pt x="1007889" y="449657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7AE0C0-15B8-4E8D-AB16-91BDCC52E789}">
      <dsp:nvSpPr>
        <dsp:cNvPr id="0" name=""/>
        <dsp:cNvSpPr/>
      </dsp:nvSpPr>
      <dsp:spPr>
        <a:xfrm>
          <a:off x="838175" y="1285635"/>
          <a:ext cx="1218584" cy="449657"/>
        </a:xfrm>
        <a:custGeom>
          <a:avLst/>
          <a:gdLst/>
          <a:ahLst/>
          <a:cxnLst/>
          <a:rect l="0" t="0" r="0" b="0"/>
          <a:pathLst>
            <a:path>
              <a:moveTo>
                <a:pt x="1218584" y="0"/>
              </a:moveTo>
              <a:lnTo>
                <a:pt x="1218584" y="306428"/>
              </a:lnTo>
              <a:lnTo>
                <a:pt x="0" y="306428"/>
              </a:lnTo>
              <a:lnTo>
                <a:pt x="0" y="449657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06FB0A-7287-45B7-8EBF-C73DED6EC605}">
      <dsp:nvSpPr>
        <dsp:cNvPr id="0" name=""/>
        <dsp:cNvSpPr/>
      </dsp:nvSpPr>
      <dsp:spPr>
        <a:xfrm>
          <a:off x="1283709" y="303861"/>
          <a:ext cx="1546100" cy="98177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596FF7-574A-46C9-90FA-E5A08AB5C027}">
      <dsp:nvSpPr>
        <dsp:cNvPr id="0" name=""/>
        <dsp:cNvSpPr/>
      </dsp:nvSpPr>
      <dsp:spPr>
        <a:xfrm>
          <a:off x="1455498" y="467060"/>
          <a:ext cx="1546100" cy="981774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Прямые</a:t>
          </a:r>
          <a:endParaRPr lang="ru-RU" sz="1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484253" y="495815"/>
        <a:ext cx="1488590" cy="924264"/>
      </dsp:txXfrm>
    </dsp:sp>
    <dsp:sp modelId="{CB1F50D6-4E38-4925-9111-911121A1602B}">
      <dsp:nvSpPr>
        <dsp:cNvPr id="0" name=""/>
        <dsp:cNvSpPr/>
      </dsp:nvSpPr>
      <dsp:spPr>
        <a:xfrm>
          <a:off x="2075" y="1735293"/>
          <a:ext cx="1672200" cy="98177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AC9024-92AD-4075-BA8F-E02707339299}">
      <dsp:nvSpPr>
        <dsp:cNvPr id="0" name=""/>
        <dsp:cNvSpPr/>
      </dsp:nvSpPr>
      <dsp:spPr>
        <a:xfrm>
          <a:off x="173864" y="1898492"/>
          <a:ext cx="1672200" cy="981774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Работающие граждане-Страхователи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2619" y="1927247"/>
        <a:ext cx="1614690" cy="924264"/>
      </dsp:txXfrm>
    </dsp:sp>
    <dsp:sp modelId="{29BB07D2-AC36-4688-A7F0-B6E626F3FF4A}">
      <dsp:nvSpPr>
        <dsp:cNvPr id="0" name=""/>
        <dsp:cNvSpPr/>
      </dsp:nvSpPr>
      <dsp:spPr>
        <a:xfrm>
          <a:off x="2017854" y="1735293"/>
          <a:ext cx="2093590" cy="98177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C1125D-F2B1-4DB9-A71D-03B3B16178CF}">
      <dsp:nvSpPr>
        <dsp:cNvPr id="0" name=""/>
        <dsp:cNvSpPr/>
      </dsp:nvSpPr>
      <dsp:spPr>
        <a:xfrm>
          <a:off x="2189643" y="1898492"/>
          <a:ext cx="2093590" cy="981774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Государственное предприятие «</a:t>
          </a:r>
          <a:r>
            <a:rPr lang="ru-RU" sz="18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Стравита</a:t>
          </a: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» -Страховщик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18398" y="1927247"/>
        <a:ext cx="2036080" cy="92426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75E96D-DDB1-4424-A3BD-EF10AAF469DE}">
      <dsp:nvSpPr>
        <dsp:cNvPr id="0" name=""/>
        <dsp:cNvSpPr/>
      </dsp:nvSpPr>
      <dsp:spPr>
        <a:xfrm>
          <a:off x="5526" y="0"/>
          <a:ext cx="3303845" cy="1320949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Страховщик</a:t>
          </a: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66001" y="0"/>
        <a:ext cx="1982896" cy="1320949"/>
      </dsp:txXfrm>
    </dsp:sp>
    <dsp:sp modelId="{6D99188F-DF6D-43C2-9CCC-A3B91103C176}">
      <dsp:nvSpPr>
        <dsp:cNvPr id="0" name=""/>
        <dsp:cNvSpPr/>
      </dsp:nvSpPr>
      <dsp:spPr>
        <a:xfrm>
          <a:off x="2978987" y="0"/>
          <a:ext cx="3303845" cy="1320949"/>
        </a:xfrm>
        <a:prstGeom prst="chevron">
          <a:avLst/>
        </a:prstGeom>
        <a:solidFill>
          <a:srgbClr val="A1D76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Работодатель</a:t>
          </a: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39462" y="0"/>
        <a:ext cx="1982896" cy="132094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1B0CAA-9DFB-45A6-AD47-E4C9FEABEA18}">
      <dsp:nvSpPr>
        <dsp:cNvPr id="0" name=""/>
        <dsp:cNvSpPr/>
      </dsp:nvSpPr>
      <dsp:spPr>
        <a:xfrm>
          <a:off x="883616" y="1012"/>
          <a:ext cx="2654029" cy="159241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Работодатель начисляет  взносы на пенсионное страхование в пониженном размере за участников программы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930256" y="47652"/>
        <a:ext cx="2560749" cy="1499137"/>
      </dsp:txXfrm>
    </dsp:sp>
    <dsp:sp modelId="{5856A8EC-49C6-4791-AFBB-2B0D24DD3338}">
      <dsp:nvSpPr>
        <dsp:cNvPr id="0" name=""/>
        <dsp:cNvSpPr/>
      </dsp:nvSpPr>
      <dsp:spPr>
        <a:xfrm>
          <a:off x="3771200" y="468121"/>
          <a:ext cx="562654" cy="6581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>
        <a:off x="3771200" y="599761"/>
        <a:ext cx="393858" cy="394919"/>
      </dsp:txXfrm>
    </dsp:sp>
    <dsp:sp modelId="{DDD7F645-E437-41FD-8618-23D282D05DF6}">
      <dsp:nvSpPr>
        <dsp:cNvPr id="0" name=""/>
        <dsp:cNvSpPr/>
      </dsp:nvSpPr>
      <dsp:spPr>
        <a:xfrm>
          <a:off x="4599257" y="1012"/>
          <a:ext cx="2654029" cy="159241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 сроку зарплаты, но не позднее 20 числа , перечисляет  в пониженном размере взносы в ФСЗН одним платежом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4645897" y="47652"/>
        <a:ext cx="2560749" cy="1499137"/>
      </dsp:txXfrm>
    </dsp:sp>
    <dsp:sp modelId="{E0F6E3A3-1092-4560-91EA-6A1B23B3AADE}">
      <dsp:nvSpPr>
        <dsp:cNvPr id="0" name=""/>
        <dsp:cNvSpPr/>
      </dsp:nvSpPr>
      <dsp:spPr>
        <a:xfrm rot="5400000">
          <a:off x="5644945" y="1779212"/>
          <a:ext cx="562654" cy="6581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 rot="-5400000">
        <a:off x="5728813" y="1826984"/>
        <a:ext cx="394919" cy="393858"/>
      </dsp:txXfrm>
    </dsp:sp>
    <dsp:sp modelId="{7920CB1E-C3C0-450E-AD22-48B364115C67}">
      <dsp:nvSpPr>
        <dsp:cNvPr id="0" name=""/>
        <dsp:cNvSpPr/>
      </dsp:nvSpPr>
      <dsp:spPr>
        <a:xfrm>
          <a:off x="4599257" y="2655041"/>
          <a:ext cx="2654029" cy="159241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Представляет отчет 4-Фонд</a:t>
          </a:r>
          <a:b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с заполнением в нем </a:t>
          </a:r>
          <a:b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строк 50-57 раздела V (справочная информация)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4645897" y="2701681"/>
        <a:ext cx="2560749" cy="1499137"/>
      </dsp:txXfrm>
    </dsp:sp>
    <dsp:sp modelId="{4B63E139-9E97-4DD8-BDD7-5F527F59483B}">
      <dsp:nvSpPr>
        <dsp:cNvPr id="0" name=""/>
        <dsp:cNvSpPr/>
      </dsp:nvSpPr>
      <dsp:spPr>
        <a:xfrm rot="10800000">
          <a:off x="3803049" y="3122150"/>
          <a:ext cx="562654" cy="6581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 rot="10800000">
        <a:off x="3971845" y="3253790"/>
        <a:ext cx="393858" cy="394919"/>
      </dsp:txXfrm>
    </dsp:sp>
    <dsp:sp modelId="{693CC07B-D4B0-445C-B249-AB47E933B4F0}">
      <dsp:nvSpPr>
        <dsp:cNvPr id="0" name=""/>
        <dsp:cNvSpPr/>
      </dsp:nvSpPr>
      <dsp:spPr>
        <a:xfrm>
          <a:off x="883616" y="2655041"/>
          <a:ext cx="2654029" cy="159241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Представляет индивидуальные сведения по форме ПУ-3 с указанием пониженного тарифа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930256" y="2701681"/>
        <a:ext cx="2560749" cy="1499137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1B0CAA-9DFB-45A6-AD47-E4C9FEABEA18}">
      <dsp:nvSpPr>
        <dsp:cNvPr id="0" name=""/>
        <dsp:cNvSpPr/>
      </dsp:nvSpPr>
      <dsp:spPr>
        <a:xfrm>
          <a:off x="3335" y="232961"/>
          <a:ext cx="3743595" cy="125295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Только при условии уплаты взносов Страховщику взносы              в бюджет фонда уплачиваются               в понижающем размере</a:t>
          </a:r>
          <a:endParaRPr lang="ru-RU" sz="1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033" y="269659"/>
        <a:ext cx="3670199" cy="1179557"/>
      </dsp:txXfrm>
    </dsp:sp>
    <dsp:sp modelId="{5856A8EC-49C6-4791-AFBB-2B0D24DD3338}">
      <dsp:nvSpPr>
        <dsp:cNvPr id="0" name=""/>
        <dsp:cNvSpPr/>
      </dsp:nvSpPr>
      <dsp:spPr>
        <a:xfrm>
          <a:off x="3930697" y="600494"/>
          <a:ext cx="442710" cy="5178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3930697" y="704071"/>
        <a:ext cx="309897" cy="310733"/>
      </dsp:txXfrm>
    </dsp:sp>
    <dsp:sp modelId="{DDD7F645-E437-41FD-8618-23D282D05DF6}">
      <dsp:nvSpPr>
        <dsp:cNvPr id="0" name=""/>
        <dsp:cNvSpPr/>
      </dsp:nvSpPr>
      <dsp:spPr>
        <a:xfrm>
          <a:off x="4582233" y="232961"/>
          <a:ext cx="3874863" cy="125295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Взносы в бюджет фонда подлежат перерасчету в понижающем размере только в течении месяца поле наступления срока уплаты</a:t>
          </a:r>
          <a:endParaRPr lang="ru-RU" sz="1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18931" y="269659"/>
        <a:ext cx="3801467" cy="1179557"/>
      </dsp:txXfrm>
    </dsp:sp>
    <dsp:sp modelId="{E0F6E3A3-1092-4560-91EA-6A1B23B3AADE}">
      <dsp:nvSpPr>
        <dsp:cNvPr id="0" name=""/>
        <dsp:cNvSpPr/>
      </dsp:nvSpPr>
      <dsp:spPr>
        <a:xfrm rot="5170785">
          <a:off x="6366701" y="1632092"/>
          <a:ext cx="443696" cy="5178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-5400000">
        <a:off x="6428748" y="1669335"/>
        <a:ext cx="310733" cy="310587"/>
      </dsp:txXfrm>
    </dsp:sp>
    <dsp:sp modelId="{7920CB1E-C3C0-450E-AD22-48B364115C67}">
      <dsp:nvSpPr>
        <dsp:cNvPr id="0" name=""/>
        <dsp:cNvSpPr/>
      </dsp:nvSpPr>
      <dsp:spPr>
        <a:xfrm>
          <a:off x="4861119" y="2321217"/>
          <a:ext cx="3595976" cy="125295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Данные в отчете должны соответствовать информации, представленной Работодателем Страховщику</a:t>
          </a:r>
          <a:endParaRPr lang="ru-RU" sz="1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97817" y="2357915"/>
        <a:ext cx="3522580" cy="1179557"/>
      </dsp:txXfrm>
    </dsp:sp>
    <dsp:sp modelId="{4B63E139-9E97-4DD8-BDD7-5F527F59483B}">
      <dsp:nvSpPr>
        <dsp:cNvPr id="0" name=""/>
        <dsp:cNvSpPr/>
      </dsp:nvSpPr>
      <dsp:spPr>
        <a:xfrm rot="10800000">
          <a:off x="4234643" y="2688750"/>
          <a:ext cx="442710" cy="5178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10800000">
        <a:off x="4367456" y="2792327"/>
        <a:ext cx="309897" cy="310733"/>
      </dsp:txXfrm>
    </dsp:sp>
    <dsp:sp modelId="{693CC07B-D4B0-445C-B249-AB47E933B4F0}">
      <dsp:nvSpPr>
        <dsp:cNvPr id="0" name=""/>
        <dsp:cNvSpPr/>
      </dsp:nvSpPr>
      <dsp:spPr>
        <a:xfrm>
          <a:off x="239955" y="2321217"/>
          <a:ext cx="3785862" cy="125295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отчете 4-фонд допускаются неточности по начисленным взносам и фонду оплаты труда               за счет округлений</a:t>
          </a:r>
          <a:endParaRPr lang="ru-RU" sz="1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6653" y="2357915"/>
        <a:ext cx="3712466" cy="1179557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D78559-769B-4608-851B-6DFCBA295A03}">
      <dsp:nvSpPr>
        <dsp:cNvPr id="0" name=""/>
        <dsp:cNvSpPr/>
      </dsp:nvSpPr>
      <dsp:spPr>
        <a:xfrm>
          <a:off x="4212468" y="932303"/>
          <a:ext cx="1658378" cy="3914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723"/>
              </a:lnTo>
              <a:lnTo>
                <a:pt x="1658378" y="195723"/>
              </a:lnTo>
              <a:lnTo>
                <a:pt x="1658378" y="391447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60D52A-51A9-4914-8256-2AC5E91D51F3}">
      <dsp:nvSpPr>
        <dsp:cNvPr id="0" name=""/>
        <dsp:cNvSpPr/>
      </dsp:nvSpPr>
      <dsp:spPr>
        <a:xfrm>
          <a:off x="2542774" y="932303"/>
          <a:ext cx="1669693" cy="391447"/>
        </a:xfrm>
        <a:custGeom>
          <a:avLst/>
          <a:gdLst/>
          <a:ahLst/>
          <a:cxnLst/>
          <a:rect l="0" t="0" r="0" b="0"/>
          <a:pathLst>
            <a:path>
              <a:moveTo>
                <a:pt x="1669693" y="0"/>
              </a:moveTo>
              <a:lnTo>
                <a:pt x="1669693" y="195723"/>
              </a:lnTo>
              <a:lnTo>
                <a:pt x="0" y="195723"/>
              </a:lnTo>
              <a:lnTo>
                <a:pt x="0" y="391447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5E58E0-02CF-4C7B-AED5-5127457CDFAB}">
      <dsp:nvSpPr>
        <dsp:cNvPr id="0" name=""/>
        <dsp:cNvSpPr/>
      </dsp:nvSpPr>
      <dsp:spPr>
        <a:xfrm>
          <a:off x="2413941" y="284"/>
          <a:ext cx="3597052" cy="93201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Для повторной сдачи отчета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4-Фонд Работодателю необходимо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13941" y="284"/>
        <a:ext cx="3597052" cy="932018"/>
      </dsp:txXfrm>
    </dsp:sp>
    <dsp:sp modelId="{7CEDD616-162E-40EA-8480-A58EDF788B93}">
      <dsp:nvSpPr>
        <dsp:cNvPr id="0" name=""/>
        <dsp:cNvSpPr/>
      </dsp:nvSpPr>
      <dsp:spPr>
        <a:xfrm>
          <a:off x="1080120" y="1323751"/>
          <a:ext cx="2925308" cy="93201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Исправить отчет</a:t>
          </a:r>
          <a:endParaRPr lang="ru-RU" sz="1800" kern="1200" dirty="0"/>
        </a:p>
      </dsp:txBody>
      <dsp:txXfrm>
        <a:off x="1080120" y="1323751"/>
        <a:ext cx="2925308" cy="932018"/>
      </dsp:txXfrm>
    </dsp:sp>
    <dsp:sp modelId="{2638DB59-1FAA-46AB-A521-785649B3B477}">
      <dsp:nvSpPr>
        <dsp:cNvPr id="0" name=""/>
        <dsp:cNvSpPr/>
      </dsp:nvSpPr>
      <dsp:spPr>
        <a:xfrm>
          <a:off x="4396877" y="1323751"/>
          <a:ext cx="2947938" cy="93201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Заменить ранее представленную информацию Страховщику</a:t>
          </a:r>
          <a:endParaRPr lang="ru-RU" sz="1800" kern="1200" dirty="0"/>
        </a:p>
      </dsp:txBody>
      <dsp:txXfrm>
        <a:off x="4396877" y="1323751"/>
        <a:ext cx="2947938" cy="932018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D907E9-E35B-4DC9-8B7F-4A39D3A621CF}">
      <dsp:nvSpPr>
        <dsp:cNvPr id="0" name=""/>
        <dsp:cNvSpPr/>
      </dsp:nvSpPr>
      <dsp:spPr>
        <a:xfrm>
          <a:off x="360031" y="2487"/>
          <a:ext cx="3838245" cy="187339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ФСЗН принимает списки </a:t>
          </a:r>
          <a:b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 Страховщика, проверяет </a:t>
          </a:r>
          <a:b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их на корректность . </a:t>
          </a:r>
          <a:b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 выявлении ошибок отклоняет с указанием кода ошибки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0031" y="2487"/>
        <a:ext cx="3838245" cy="1873396"/>
      </dsp:txXfrm>
    </dsp:sp>
    <dsp:sp modelId="{88E32778-23AE-4490-8E33-8D57DD9B79C3}">
      <dsp:nvSpPr>
        <dsp:cNvPr id="0" name=""/>
        <dsp:cNvSpPr/>
      </dsp:nvSpPr>
      <dsp:spPr>
        <a:xfrm>
          <a:off x="4510509" y="2487"/>
          <a:ext cx="3554395" cy="1873396"/>
        </a:xfrm>
        <a:prstGeom prst="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Повторно представленная информация  за определенный период полностью заменяет ранее поданную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10509" y="2487"/>
        <a:ext cx="3554395" cy="1873396"/>
      </dsp:txXfrm>
    </dsp:sp>
    <dsp:sp modelId="{98B344AB-C7EC-4BE0-B6D7-11B124BF8A92}">
      <dsp:nvSpPr>
        <dsp:cNvPr id="0" name=""/>
        <dsp:cNvSpPr/>
      </dsp:nvSpPr>
      <dsp:spPr>
        <a:xfrm>
          <a:off x="2304257" y="2188116"/>
          <a:ext cx="3816420" cy="1873396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Страховщик информирует Работодателя о выявленных ФСЗН ошибках и необходимости их корректировки 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04257" y="2188116"/>
        <a:ext cx="3816420" cy="18733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E5C709-6DC2-4CC5-8A07-F58C0B26B6EC}">
      <dsp:nvSpPr>
        <dsp:cNvPr id="0" name=""/>
        <dsp:cNvSpPr/>
      </dsp:nvSpPr>
      <dsp:spPr>
        <a:xfrm>
          <a:off x="2009107" y="1332688"/>
          <a:ext cx="1041555" cy="4142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2276"/>
              </a:lnTo>
              <a:lnTo>
                <a:pt x="1041555" y="282276"/>
              </a:lnTo>
              <a:lnTo>
                <a:pt x="1041555" y="41421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2019FC-E4EB-46A8-93C5-FB10487FBF6B}">
      <dsp:nvSpPr>
        <dsp:cNvPr id="0" name=""/>
        <dsp:cNvSpPr/>
      </dsp:nvSpPr>
      <dsp:spPr>
        <a:xfrm>
          <a:off x="903953" y="1332688"/>
          <a:ext cx="1105154" cy="400406"/>
        </a:xfrm>
        <a:custGeom>
          <a:avLst/>
          <a:gdLst/>
          <a:ahLst/>
          <a:cxnLst/>
          <a:rect l="0" t="0" r="0" b="0"/>
          <a:pathLst>
            <a:path>
              <a:moveTo>
                <a:pt x="1105154" y="0"/>
              </a:moveTo>
              <a:lnTo>
                <a:pt x="1105154" y="268466"/>
              </a:lnTo>
              <a:lnTo>
                <a:pt x="0" y="268466"/>
              </a:lnTo>
              <a:lnTo>
                <a:pt x="0" y="40040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5CDD6C-41CA-4FC7-914F-0DE11DDBC6E7}">
      <dsp:nvSpPr>
        <dsp:cNvPr id="0" name=""/>
        <dsp:cNvSpPr/>
      </dsp:nvSpPr>
      <dsp:spPr>
        <a:xfrm>
          <a:off x="1244383" y="428296"/>
          <a:ext cx="1529448" cy="90439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659BF9-BD59-4E81-BB98-DFC2F26C2FDF}">
      <dsp:nvSpPr>
        <dsp:cNvPr id="0" name=""/>
        <dsp:cNvSpPr/>
      </dsp:nvSpPr>
      <dsp:spPr>
        <a:xfrm>
          <a:off x="1402632" y="578633"/>
          <a:ext cx="1529448" cy="904392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Косвенные</a:t>
          </a:r>
          <a:endParaRPr lang="ru-RU" sz="1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429121" y="605122"/>
        <a:ext cx="1476470" cy="851414"/>
      </dsp:txXfrm>
    </dsp:sp>
    <dsp:sp modelId="{3C07B26B-4B1D-437F-9C2B-6AAC91B91BF4}">
      <dsp:nvSpPr>
        <dsp:cNvPr id="0" name=""/>
        <dsp:cNvSpPr/>
      </dsp:nvSpPr>
      <dsp:spPr>
        <a:xfrm>
          <a:off x="20646" y="1733095"/>
          <a:ext cx="1766612" cy="110340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242B5F-708D-4E0C-A828-AE805F289FE7}">
      <dsp:nvSpPr>
        <dsp:cNvPr id="0" name=""/>
        <dsp:cNvSpPr/>
      </dsp:nvSpPr>
      <dsp:spPr>
        <a:xfrm>
          <a:off x="178895" y="1883431"/>
          <a:ext cx="1766612" cy="1103403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Работодатели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1213" y="1915749"/>
        <a:ext cx="1701976" cy="1038767"/>
      </dsp:txXfrm>
    </dsp:sp>
    <dsp:sp modelId="{DE39AB76-31EB-4224-BBCA-781A61CC3624}">
      <dsp:nvSpPr>
        <dsp:cNvPr id="0" name=""/>
        <dsp:cNvSpPr/>
      </dsp:nvSpPr>
      <dsp:spPr>
        <a:xfrm>
          <a:off x="2084344" y="1746905"/>
          <a:ext cx="1932636" cy="120613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ACADF9-9425-4B10-A884-23FE7E51F006}">
      <dsp:nvSpPr>
        <dsp:cNvPr id="0" name=""/>
        <dsp:cNvSpPr/>
      </dsp:nvSpPr>
      <dsp:spPr>
        <a:xfrm>
          <a:off x="2242593" y="1897241"/>
          <a:ext cx="1932636" cy="1206133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Фонд социальной защиты населения -ФСЗН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77919" y="1932567"/>
        <a:ext cx="1861984" cy="113548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692909-551B-4A95-B953-5CD89FD72E6E}">
      <dsp:nvSpPr>
        <dsp:cNvPr id="0" name=""/>
        <dsp:cNvSpPr/>
      </dsp:nvSpPr>
      <dsp:spPr>
        <a:xfrm>
          <a:off x="5562426" y="2446719"/>
          <a:ext cx="91440" cy="45562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562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F94107-FE5F-4B0D-8184-419F4B3C671B}">
      <dsp:nvSpPr>
        <dsp:cNvPr id="0" name=""/>
        <dsp:cNvSpPr/>
      </dsp:nvSpPr>
      <dsp:spPr>
        <a:xfrm>
          <a:off x="4164563" y="996288"/>
          <a:ext cx="1443582" cy="4556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0495"/>
              </a:lnTo>
              <a:lnTo>
                <a:pt x="1443582" y="310495"/>
              </a:lnTo>
              <a:lnTo>
                <a:pt x="1443582" y="4556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65A273-A03C-4734-84C9-4998BFA559A9}">
      <dsp:nvSpPr>
        <dsp:cNvPr id="0" name=""/>
        <dsp:cNvSpPr/>
      </dsp:nvSpPr>
      <dsp:spPr>
        <a:xfrm>
          <a:off x="2736005" y="2446719"/>
          <a:ext cx="957380" cy="4556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0495"/>
              </a:lnTo>
              <a:lnTo>
                <a:pt x="957380" y="310495"/>
              </a:lnTo>
              <a:lnTo>
                <a:pt x="957380" y="45562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B9D255-E5C8-4409-A25B-B46B4B946E97}">
      <dsp:nvSpPr>
        <dsp:cNvPr id="0" name=""/>
        <dsp:cNvSpPr/>
      </dsp:nvSpPr>
      <dsp:spPr>
        <a:xfrm>
          <a:off x="1778624" y="2446719"/>
          <a:ext cx="957380" cy="455625"/>
        </a:xfrm>
        <a:custGeom>
          <a:avLst/>
          <a:gdLst/>
          <a:ahLst/>
          <a:cxnLst/>
          <a:rect l="0" t="0" r="0" b="0"/>
          <a:pathLst>
            <a:path>
              <a:moveTo>
                <a:pt x="957380" y="0"/>
              </a:moveTo>
              <a:lnTo>
                <a:pt x="957380" y="310495"/>
              </a:lnTo>
              <a:lnTo>
                <a:pt x="0" y="310495"/>
              </a:lnTo>
              <a:lnTo>
                <a:pt x="0" y="45562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F0DD80-8857-4DED-AD27-E726DE5F77E0}">
      <dsp:nvSpPr>
        <dsp:cNvPr id="0" name=""/>
        <dsp:cNvSpPr/>
      </dsp:nvSpPr>
      <dsp:spPr>
        <a:xfrm>
          <a:off x="2736005" y="996288"/>
          <a:ext cx="1428558" cy="455625"/>
        </a:xfrm>
        <a:custGeom>
          <a:avLst/>
          <a:gdLst/>
          <a:ahLst/>
          <a:cxnLst/>
          <a:rect l="0" t="0" r="0" b="0"/>
          <a:pathLst>
            <a:path>
              <a:moveTo>
                <a:pt x="1428558" y="0"/>
              </a:moveTo>
              <a:lnTo>
                <a:pt x="1428558" y="310495"/>
              </a:lnTo>
              <a:lnTo>
                <a:pt x="0" y="310495"/>
              </a:lnTo>
              <a:lnTo>
                <a:pt x="0" y="4556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0EF2F5-464C-4378-937F-E91233F77897}">
      <dsp:nvSpPr>
        <dsp:cNvPr id="0" name=""/>
        <dsp:cNvSpPr/>
      </dsp:nvSpPr>
      <dsp:spPr>
        <a:xfrm>
          <a:off x="3381252" y="1483"/>
          <a:ext cx="1566622" cy="994805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C794C8-3AC5-4867-BEAA-FD0F61A07873}">
      <dsp:nvSpPr>
        <dsp:cNvPr id="0" name=""/>
        <dsp:cNvSpPr/>
      </dsp:nvSpPr>
      <dsp:spPr>
        <a:xfrm>
          <a:off x="3555321" y="166849"/>
          <a:ext cx="1566622" cy="994805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Страхователь</a:t>
          </a:r>
          <a:endParaRPr lang="ru-RU" sz="17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84458" y="195986"/>
        <a:ext cx="1508348" cy="936531"/>
      </dsp:txXfrm>
    </dsp:sp>
    <dsp:sp modelId="{8E3B7EF3-2C46-4029-8C4C-21BF3B63FDD0}">
      <dsp:nvSpPr>
        <dsp:cNvPr id="0" name=""/>
        <dsp:cNvSpPr/>
      </dsp:nvSpPr>
      <dsp:spPr>
        <a:xfrm>
          <a:off x="1937670" y="1451914"/>
          <a:ext cx="1596670" cy="994805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9DDA25-1066-441A-89F3-D10BD36680E8}">
      <dsp:nvSpPr>
        <dsp:cNvPr id="0" name=""/>
        <dsp:cNvSpPr/>
      </dsp:nvSpPr>
      <dsp:spPr>
        <a:xfrm>
          <a:off x="2111739" y="1617280"/>
          <a:ext cx="1596670" cy="994805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Работодатель</a:t>
          </a:r>
          <a:endParaRPr lang="ru-RU" sz="1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40876" y="1646417"/>
        <a:ext cx="1538396" cy="936531"/>
      </dsp:txXfrm>
    </dsp:sp>
    <dsp:sp modelId="{47073427-6AEC-4A27-B334-C3FEB57C5459}">
      <dsp:nvSpPr>
        <dsp:cNvPr id="0" name=""/>
        <dsp:cNvSpPr/>
      </dsp:nvSpPr>
      <dsp:spPr>
        <a:xfrm>
          <a:off x="995313" y="2902345"/>
          <a:ext cx="1566622" cy="994805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804988-50B2-4754-A89B-CC0DBBE451C4}">
      <dsp:nvSpPr>
        <dsp:cNvPr id="0" name=""/>
        <dsp:cNvSpPr/>
      </dsp:nvSpPr>
      <dsp:spPr>
        <a:xfrm>
          <a:off x="1169382" y="3067711"/>
          <a:ext cx="1566622" cy="994805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Страховщик</a:t>
          </a:r>
          <a:endParaRPr lang="ru-RU" sz="1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98519" y="3096848"/>
        <a:ext cx="1508348" cy="936531"/>
      </dsp:txXfrm>
    </dsp:sp>
    <dsp:sp modelId="{9EF49BD9-9AAE-4B19-A8FD-234D482C4A89}">
      <dsp:nvSpPr>
        <dsp:cNvPr id="0" name=""/>
        <dsp:cNvSpPr/>
      </dsp:nvSpPr>
      <dsp:spPr>
        <a:xfrm>
          <a:off x="2910074" y="2902345"/>
          <a:ext cx="1566622" cy="994805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B93CFC-0DCE-4B17-81DB-C0EFBB8B126B}">
      <dsp:nvSpPr>
        <dsp:cNvPr id="0" name=""/>
        <dsp:cNvSpPr/>
      </dsp:nvSpPr>
      <dsp:spPr>
        <a:xfrm>
          <a:off x="3084143" y="3067711"/>
          <a:ext cx="1566622" cy="994805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ФСЗН</a:t>
          </a:r>
          <a:endParaRPr lang="ru-RU" sz="1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13280" y="3096848"/>
        <a:ext cx="1508348" cy="936531"/>
      </dsp:txXfrm>
    </dsp:sp>
    <dsp:sp modelId="{E6932A8F-5FF9-45A0-B01D-70B8ED650E16}">
      <dsp:nvSpPr>
        <dsp:cNvPr id="0" name=""/>
        <dsp:cNvSpPr/>
      </dsp:nvSpPr>
      <dsp:spPr>
        <a:xfrm>
          <a:off x="4824834" y="1451914"/>
          <a:ext cx="1566622" cy="994805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E0C4ED-0705-4C8A-BE73-E4360E217BA2}">
      <dsp:nvSpPr>
        <dsp:cNvPr id="0" name=""/>
        <dsp:cNvSpPr/>
      </dsp:nvSpPr>
      <dsp:spPr>
        <a:xfrm>
          <a:off x="4998904" y="1617280"/>
          <a:ext cx="1566622" cy="994805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Страховщик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28041" y="1646417"/>
        <a:ext cx="1508348" cy="936531"/>
      </dsp:txXfrm>
    </dsp:sp>
    <dsp:sp modelId="{028ACF7D-06DD-4794-95C0-E9CD4ECFF91C}">
      <dsp:nvSpPr>
        <dsp:cNvPr id="0" name=""/>
        <dsp:cNvSpPr/>
      </dsp:nvSpPr>
      <dsp:spPr>
        <a:xfrm>
          <a:off x="4824834" y="2902345"/>
          <a:ext cx="1566622" cy="994805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1AD565-7A75-49D6-B324-9D2C9C6F59CB}">
      <dsp:nvSpPr>
        <dsp:cNvPr id="0" name=""/>
        <dsp:cNvSpPr/>
      </dsp:nvSpPr>
      <dsp:spPr>
        <a:xfrm>
          <a:off x="4998904" y="3067711"/>
          <a:ext cx="1566622" cy="994805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ФСЗН</a:t>
          </a:r>
          <a:endParaRPr lang="ru-RU" sz="1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28041" y="3096848"/>
        <a:ext cx="1508348" cy="93653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F76BFA-CEDD-46F3-90C1-13DE7EB3C629}">
      <dsp:nvSpPr>
        <dsp:cNvPr id="0" name=""/>
        <dsp:cNvSpPr/>
      </dsp:nvSpPr>
      <dsp:spPr>
        <a:xfrm rot="5400000">
          <a:off x="-114712" y="116012"/>
          <a:ext cx="764750" cy="535325"/>
        </a:xfrm>
        <a:prstGeom prst="chevron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smtClean="0"/>
            <a:t>1</a:t>
          </a:r>
          <a:endParaRPr lang="ru-RU" sz="1500" kern="1200" dirty="0"/>
        </a:p>
      </dsp:txBody>
      <dsp:txXfrm rot="-5400000">
        <a:off x="1" y="268963"/>
        <a:ext cx="535325" cy="229425"/>
      </dsp:txXfrm>
    </dsp:sp>
    <dsp:sp modelId="{2E488684-AB36-44E9-896D-6D4FB4D42BE1}">
      <dsp:nvSpPr>
        <dsp:cNvPr id="0" name=""/>
        <dsp:cNvSpPr/>
      </dsp:nvSpPr>
      <dsp:spPr>
        <a:xfrm rot="5400000">
          <a:off x="4231586" y="-3694961"/>
          <a:ext cx="497087" cy="78896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Принимает заявление</a:t>
          </a:r>
          <a:endParaRPr lang="ru-RU" sz="1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535325" y="25566"/>
        <a:ext cx="7865344" cy="448555"/>
      </dsp:txXfrm>
    </dsp:sp>
    <dsp:sp modelId="{554149A9-91E8-479B-A4CE-0E893B9398C5}">
      <dsp:nvSpPr>
        <dsp:cNvPr id="0" name=""/>
        <dsp:cNvSpPr/>
      </dsp:nvSpPr>
      <dsp:spPr>
        <a:xfrm rot="5400000">
          <a:off x="-114712" y="796277"/>
          <a:ext cx="764750" cy="535325"/>
        </a:xfrm>
        <a:prstGeom prst="chevron">
          <a:avLst/>
        </a:prstGeom>
        <a:solidFill>
          <a:schemeClr val="accent2">
            <a:shade val="80000"/>
            <a:hueOff val="-5979"/>
            <a:satOff val="-671"/>
            <a:lumOff val="4280"/>
            <a:alphaOff val="0"/>
          </a:schemeClr>
        </a:solidFill>
        <a:ln w="25400" cap="flat" cmpd="sng" algn="ctr">
          <a:solidFill>
            <a:schemeClr val="accent2">
              <a:shade val="80000"/>
              <a:hueOff val="-5979"/>
              <a:satOff val="-671"/>
              <a:lumOff val="42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2</a:t>
          </a:r>
          <a:endParaRPr lang="ru-RU" sz="1500" kern="1200" dirty="0"/>
        </a:p>
      </dsp:txBody>
      <dsp:txXfrm rot="-5400000">
        <a:off x="1" y="949228"/>
        <a:ext cx="535325" cy="229425"/>
      </dsp:txXfrm>
    </dsp:sp>
    <dsp:sp modelId="{22998A6B-229A-477D-9D91-2D5AB89E71B4}">
      <dsp:nvSpPr>
        <dsp:cNvPr id="0" name=""/>
        <dsp:cNvSpPr/>
      </dsp:nvSpPr>
      <dsp:spPr>
        <a:xfrm rot="5400000">
          <a:off x="4231586" y="-2944805"/>
          <a:ext cx="497087" cy="78896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-5979"/>
              <a:satOff val="-671"/>
              <a:lumOff val="42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Организует и ведет учет начисления, перечисления страховых взносов</a:t>
          </a:r>
          <a:endParaRPr lang="ru-RU" sz="1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535325" y="775722"/>
        <a:ext cx="7865344" cy="448555"/>
      </dsp:txXfrm>
    </dsp:sp>
    <dsp:sp modelId="{6915462D-BE68-4AC0-B488-DA8AF8D3D79D}">
      <dsp:nvSpPr>
        <dsp:cNvPr id="0" name=""/>
        <dsp:cNvSpPr/>
      </dsp:nvSpPr>
      <dsp:spPr>
        <a:xfrm rot="5400000">
          <a:off x="-114712" y="1476543"/>
          <a:ext cx="764750" cy="535325"/>
        </a:xfrm>
        <a:prstGeom prst="chevron">
          <a:avLst/>
        </a:prstGeom>
        <a:solidFill>
          <a:schemeClr val="accent2">
            <a:shade val="80000"/>
            <a:hueOff val="-11957"/>
            <a:satOff val="-1341"/>
            <a:lumOff val="8560"/>
            <a:alphaOff val="0"/>
          </a:schemeClr>
        </a:solidFill>
        <a:ln w="25400" cap="flat" cmpd="sng" algn="ctr">
          <a:solidFill>
            <a:schemeClr val="accent2">
              <a:shade val="80000"/>
              <a:hueOff val="-11957"/>
              <a:satOff val="-1341"/>
              <a:lumOff val="856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3</a:t>
          </a:r>
          <a:endParaRPr lang="ru-RU" sz="1500" kern="1200" dirty="0"/>
        </a:p>
      </dsp:txBody>
      <dsp:txXfrm rot="-5400000">
        <a:off x="1" y="1629494"/>
        <a:ext cx="535325" cy="229425"/>
      </dsp:txXfrm>
    </dsp:sp>
    <dsp:sp modelId="{00D541A7-9456-48B1-9680-9DF91D7217BC}">
      <dsp:nvSpPr>
        <dsp:cNvPr id="0" name=""/>
        <dsp:cNvSpPr/>
      </dsp:nvSpPr>
      <dsp:spPr>
        <a:xfrm rot="5400000">
          <a:off x="4231586" y="-2334430"/>
          <a:ext cx="497087" cy="78896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-11957"/>
              <a:satOff val="-1341"/>
              <a:lumOff val="856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Рассчитывает и уплачивает Страховщику страховые взносы </a:t>
          </a:r>
          <a:endParaRPr lang="ru-RU" sz="1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535325" y="1386097"/>
        <a:ext cx="7865344" cy="448555"/>
      </dsp:txXfrm>
    </dsp:sp>
    <dsp:sp modelId="{B00A8249-F367-4C73-8B2E-672CFD9B5F17}">
      <dsp:nvSpPr>
        <dsp:cNvPr id="0" name=""/>
        <dsp:cNvSpPr/>
      </dsp:nvSpPr>
      <dsp:spPr>
        <a:xfrm rot="5400000">
          <a:off x="-114712" y="2156809"/>
          <a:ext cx="764750" cy="535325"/>
        </a:xfrm>
        <a:prstGeom prst="chevron">
          <a:avLst/>
        </a:prstGeom>
        <a:solidFill>
          <a:schemeClr val="accent2">
            <a:shade val="80000"/>
            <a:hueOff val="-17936"/>
            <a:satOff val="-2012"/>
            <a:lumOff val="12840"/>
            <a:alphaOff val="0"/>
          </a:schemeClr>
        </a:solidFill>
        <a:ln w="25400" cap="flat" cmpd="sng" algn="ctr">
          <a:solidFill>
            <a:schemeClr val="accent2">
              <a:shade val="80000"/>
              <a:hueOff val="-17936"/>
              <a:satOff val="-2012"/>
              <a:lumOff val="1284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4</a:t>
          </a:r>
          <a:endParaRPr lang="ru-RU" sz="1500" kern="1200" dirty="0"/>
        </a:p>
      </dsp:txBody>
      <dsp:txXfrm rot="-5400000">
        <a:off x="1" y="2309760"/>
        <a:ext cx="535325" cy="229425"/>
      </dsp:txXfrm>
    </dsp:sp>
    <dsp:sp modelId="{7DDD42E4-15E3-4C95-B94B-908F4E068DEA}">
      <dsp:nvSpPr>
        <dsp:cNvPr id="0" name=""/>
        <dsp:cNvSpPr/>
      </dsp:nvSpPr>
      <dsp:spPr>
        <a:xfrm rot="5400000">
          <a:off x="4231586" y="-1653651"/>
          <a:ext cx="497087" cy="78885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-17936"/>
              <a:satOff val="-2012"/>
              <a:lumOff val="1284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Обеспечивает сохранность документов, являющихся основанием для начисления, перечисления страховых взносов</a:t>
          </a:r>
          <a:endParaRPr lang="ru-RU" sz="1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535837" y="2066364"/>
        <a:ext cx="7864319" cy="448555"/>
      </dsp:txXfrm>
    </dsp:sp>
    <dsp:sp modelId="{64DEB760-476B-4D17-B39F-8885C66F0536}">
      <dsp:nvSpPr>
        <dsp:cNvPr id="0" name=""/>
        <dsp:cNvSpPr/>
      </dsp:nvSpPr>
      <dsp:spPr>
        <a:xfrm rot="5400000">
          <a:off x="-114712" y="2837075"/>
          <a:ext cx="764750" cy="535325"/>
        </a:xfrm>
        <a:prstGeom prst="chevron">
          <a:avLst/>
        </a:prstGeom>
        <a:solidFill>
          <a:schemeClr val="accent2">
            <a:shade val="80000"/>
            <a:hueOff val="-23915"/>
            <a:satOff val="-2683"/>
            <a:lumOff val="17120"/>
            <a:alphaOff val="0"/>
          </a:schemeClr>
        </a:solidFill>
        <a:ln w="25400" cap="flat" cmpd="sng" algn="ctr">
          <a:solidFill>
            <a:schemeClr val="accent2">
              <a:shade val="80000"/>
              <a:hueOff val="-23915"/>
              <a:satOff val="-2683"/>
              <a:lumOff val="1712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5</a:t>
          </a:r>
          <a:endParaRPr lang="ru-RU" sz="1500" kern="1200" dirty="0"/>
        </a:p>
      </dsp:txBody>
      <dsp:txXfrm rot="-5400000">
        <a:off x="1" y="2990026"/>
        <a:ext cx="535325" cy="229425"/>
      </dsp:txXfrm>
    </dsp:sp>
    <dsp:sp modelId="{C7DEA5BE-0403-4D67-A044-475222237BD6}">
      <dsp:nvSpPr>
        <dsp:cNvPr id="0" name=""/>
        <dsp:cNvSpPr/>
      </dsp:nvSpPr>
      <dsp:spPr>
        <a:xfrm rot="5400000">
          <a:off x="4231586" y="-957047"/>
          <a:ext cx="497087" cy="78896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-23915"/>
              <a:satOff val="-2683"/>
              <a:lumOff val="1712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Уведомляет Страховщика о расторжении со страхователем трудового, гражданско-правового договора                  не позднее 5 рабочих дней со дня расторжения трудового или гражданско-правового договора </a:t>
          </a:r>
          <a:endParaRPr lang="ru-RU" sz="1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535325" y="2763480"/>
        <a:ext cx="7865344" cy="448555"/>
      </dsp:txXfrm>
    </dsp:sp>
    <dsp:sp modelId="{7119847A-6D47-4D6E-8895-C3CCCB59CCC1}">
      <dsp:nvSpPr>
        <dsp:cNvPr id="0" name=""/>
        <dsp:cNvSpPr/>
      </dsp:nvSpPr>
      <dsp:spPr>
        <a:xfrm rot="5400000">
          <a:off x="-114712" y="3517340"/>
          <a:ext cx="764750" cy="535325"/>
        </a:xfrm>
        <a:prstGeom prst="chevron">
          <a:avLst/>
        </a:prstGeom>
        <a:solidFill>
          <a:schemeClr val="accent2">
            <a:shade val="80000"/>
            <a:hueOff val="-29893"/>
            <a:satOff val="-3353"/>
            <a:lumOff val="21400"/>
            <a:alphaOff val="0"/>
          </a:schemeClr>
        </a:solidFill>
        <a:ln w="25400" cap="flat" cmpd="sng" algn="ctr">
          <a:solidFill>
            <a:schemeClr val="accent2">
              <a:shade val="80000"/>
              <a:hueOff val="-29893"/>
              <a:satOff val="-3353"/>
              <a:lumOff val="214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6</a:t>
          </a:r>
          <a:endParaRPr lang="ru-RU" sz="1500" kern="1200" dirty="0"/>
        </a:p>
      </dsp:txBody>
      <dsp:txXfrm rot="-5400000">
        <a:off x="1" y="3670291"/>
        <a:ext cx="535325" cy="229425"/>
      </dsp:txXfrm>
    </dsp:sp>
    <dsp:sp modelId="{000410FE-C652-46B8-94E5-A37C752ADFA1}">
      <dsp:nvSpPr>
        <dsp:cNvPr id="0" name=""/>
        <dsp:cNvSpPr/>
      </dsp:nvSpPr>
      <dsp:spPr>
        <a:xfrm rot="5400000">
          <a:off x="4231586" y="-293633"/>
          <a:ext cx="497087" cy="78896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-29893"/>
              <a:satOff val="-3353"/>
              <a:lumOff val="214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Уведомляет Страховщика о реорганизации, ликвидации и (или) экономической несостоятельности (банкротстве) не позднее 3 рабочих дней со дня принятия такого решения </a:t>
          </a:r>
          <a:endParaRPr lang="ru-RU" sz="1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535325" y="3426894"/>
        <a:ext cx="7865344" cy="448555"/>
      </dsp:txXfrm>
    </dsp:sp>
    <dsp:sp modelId="{5E5DABE3-A61E-4E6C-8957-B919291C5E0C}">
      <dsp:nvSpPr>
        <dsp:cNvPr id="0" name=""/>
        <dsp:cNvSpPr/>
      </dsp:nvSpPr>
      <dsp:spPr>
        <a:xfrm rot="5400000">
          <a:off x="-114712" y="4197606"/>
          <a:ext cx="764750" cy="535325"/>
        </a:xfrm>
        <a:prstGeom prst="chevron">
          <a:avLst/>
        </a:prstGeom>
        <a:solidFill>
          <a:schemeClr val="accent2">
            <a:shade val="80000"/>
            <a:hueOff val="-35872"/>
            <a:satOff val="-4024"/>
            <a:lumOff val="25680"/>
            <a:alphaOff val="0"/>
          </a:schemeClr>
        </a:solidFill>
        <a:ln w="25400" cap="flat" cmpd="sng" algn="ctr">
          <a:solidFill>
            <a:schemeClr val="accent2">
              <a:shade val="80000"/>
              <a:hueOff val="-35872"/>
              <a:satOff val="-4024"/>
              <a:lumOff val="256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7</a:t>
          </a:r>
          <a:endParaRPr lang="ru-RU" sz="1500" kern="1200" dirty="0"/>
        </a:p>
      </dsp:txBody>
      <dsp:txXfrm rot="-5400000">
        <a:off x="1" y="4350557"/>
        <a:ext cx="535325" cy="229425"/>
      </dsp:txXfrm>
    </dsp:sp>
    <dsp:sp modelId="{F9F9E023-7EB7-44DB-B89C-12C4CA82FEBE}">
      <dsp:nvSpPr>
        <dsp:cNvPr id="0" name=""/>
        <dsp:cNvSpPr/>
      </dsp:nvSpPr>
      <dsp:spPr>
        <a:xfrm rot="5400000">
          <a:off x="4231586" y="386632"/>
          <a:ext cx="497087" cy="78896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-35872"/>
              <a:satOff val="-4024"/>
              <a:lumOff val="256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Предоставляет информацию Страховщику и отчетность в ФСЗН в установленные законодательством сроки </a:t>
          </a:r>
          <a:endParaRPr lang="ru-RU" sz="1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535325" y="4107159"/>
        <a:ext cx="7865344" cy="44855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6332B7-BBFC-4488-A7DA-FCD7479AB83C}">
      <dsp:nvSpPr>
        <dsp:cNvPr id="0" name=""/>
        <dsp:cNvSpPr/>
      </dsp:nvSpPr>
      <dsp:spPr>
        <a:xfrm rot="5400000">
          <a:off x="-224562" y="226551"/>
          <a:ext cx="1497084" cy="1047959"/>
        </a:xfrm>
        <a:prstGeom prst="chevron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1</a:t>
          </a:r>
          <a:endParaRPr lang="ru-RU" sz="2000" kern="1200" dirty="0"/>
        </a:p>
      </dsp:txBody>
      <dsp:txXfrm rot="-5400000">
        <a:off x="1" y="525969"/>
        <a:ext cx="1047959" cy="449125"/>
      </dsp:txXfrm>
    </dsp:sp>
    <dsp:sp modelId="{40227E4D-7062-432B-BE3A-53D3786D93B5}">
      <dsp:nvSpPr>
        <dsp:cNvPr id="0" name=""/>
        <dsp:cNvSpPr/>
      </dsp:nvSpPr>
      <dsp:spPr>
        <a:xfrm rot="5400000">
          <a:off x="4555675" y="-3505727"/>
          <a:ext cx="973104" cy="798853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Накапливает и осуществляет выплату дополнительной накопительной пенсии, при наступлении страхового случая 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047960" y="49491"/>
        <a:ext cx="7941033" cy="878098"/>
      </dsp:txXfrm>
    </dsp:sp>
    <dsp:sp modelId="{BB1466F8-AEFA-4283-9E03-ABC8ADFDDF27}">
      <dsp:nvSpPr>
        <dsp:cNvPr id="0" name=""/>
        <dsp:cNvSpPr/>
      </dsp:nvSpPr>
      <dsp:spPr>
        <a:xfrm rot="5400000">
          <a:off x="-224562" y="1528248"/>
          <a:ext cx="1497084" cy="1047959"/>
        </a:xfrm>
        <a:prstGeom prst="chevron">
          <a:avLst/>
        </a:prstGeom>
        <a:solidFill>
          <a:schemeClr val="accent2">
            <a:shade val="50000"/>
            <a:hueOff val="-27656"/>
            <a:satOff val="-5606"/>
            <a:lumOff val="30834"/>
            <a:alphaOff val="0"/>
          </a:schemeClr>
        </a:solidFill>
        <a:ln w="25400" cap="flat" cmpd="sng" algn="ctr">
          <a:solidFill>
            <a:schemeClr val="accent2">
              <a:shade val="50000"/>
              <a:hueOff val="-27656"/>
              <a:satOff val="-5606"/>
              <a:lumOff val="3083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</a:t>
          </a:r>
          <a:endParaRPr lang="ru-RU" sz="2000" kern="1200" dirty="0"/>
        </a:p>
      </dsp:txBody>
      <dsp:txXfrm rot="-5400000">
        <a:off x="1" y="1827666"/>
        <a:ext cx="1047959" cy="449125"/>
      </dsp:txXfrm>
    </dsp:sp>
    <dsp:sp modelId="{4AC32B18-6CDA-4396-8B3A-161945F6C1A5}">
      <dsp:nvSpPr>
        <dsp:cNvPr id="0" name=""/>
        <dsp:cNvSpPr/>
      </dsp:nvSpPr>
      <dsp:spPr>
        <a:xfrm rot="5400000">
          <a:off x="4555675" y="-2204030"/>
          <a:ext cx="973104" cy="798853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50000"/>
              <a:hueOff val="-26567"/>
              <a:satOff val="-4851"/>
              <a:lumOff val="280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Предоставляет информацию в ФСЗН, являющиеся основанием для снижения размера обязательных страховых  взносов на пенсионное страхование в бюджет ФСЗН 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047960" y="1351188"/>
        <a:ext cx="7941033" cy="878098"/>
      </dsp:txXfrm>
    </dsp:sp>
    <dsp:sp modelId="{7AA9EE9A-C126-4065-BAD1-394561FF26F9}">
      <dsp:nvSpPr>
        <dsp:cNvPr id="0" name=""/>
        <dsp:cNvSpPr/>
      </dsp:nvSpPr>
      <dsp:spPr>
        <a:xfrm rot="5400000">
          <a:off x="-224562" y="2829945"/>
          <a:ext cx="1497084" cy="1047959"/>
        </a:xfrm>
        <a:prstGeom prst="chevron">
          <a:avLst/>
        </a:prstGeom>
        <a:solidFill>
          <a:schemeClr val="accent2">
            <a:shade val="50000"/>
            <a:hueOff val="-27656"/>
            <a:satOff val="-5606"/>
            <a:lumOff val="30834"/>
            <a:alphaOff val="0"/>
          </a:schemeClr>
        </a:solidFill>
        <a:ln w="25400" cap="flat" cmpd="sng" algn="ctr">
          <a:solidFill>
            <a:schemeClr val="accent2">
              <a:shade val="50000"/>
              <a:hueOff val="-27656"/>
              <a:satOff val="-5606"/>
              <a:lumOff val="3083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3</a:t>
          </a:r>
          <a:endParaRPr lang="ru-RU" sz="2000" kern="1200" dirty="0"/>
        </a:p>
      </dsp:txBody>
      <dsp:txXfrm rot="-5400000">
        <a:off x="1" y="3129363"/>
        <a:ext cx="1047959" cy="449125"/>
      </dsp:txXfrm>
    </dsp:sp>
    <dsp:sp modelId="{6ECD363B-AF7A-4DA3-A77D-57F357FA560C}">
      <dsp:nvSpPr>
        <dsp:cNvPr id="0" name=""/>
        <dsp:cNvSpPr/>
      </dsp:nvSpPr>
      <dsp:spPr>
        <a:xfrm rot="5400000">
          <a:off x="4551361" y="-915431"/>
          <a:ext cx="973104" cy="798853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50000"/>
              <a:hueOff val="-26567"/>
              <a:satOff val="-4851"/>
              <a:lumOff val="280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Взаимодействует с Работодателем по обеспечению представления корректных данных, в том числе в ФСЗН 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043646" y="2639787"/>
        <a:ext cx="7941033" cy="87809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6332B7-BBFC-4488-A7DA-FCD7479AB83C}">
      <dsp:nvSpPr>
        <dsp:cNvPr id="0" name=""/>
        <dsp:cNvSpPr/>
      </dsp:nvSpPr>
      <dsp:spPr>
        <a:xfrm rot="5400000">
          <a:off x="-231819" y="232722"/>
          <a:ext cx="1545464" cy="1081825"/>
        </a:xfrm>
        <a:prstGeom prst="chevron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1</a:t>
          </a:r>
          <a:endParaRPr lang="ru-RU" sz="2000" kern="1200" dirty="0"/>
        </a:p>
      </dsp:txBody>
      <dsp:txXfrm rot="-5400000">
        <a:off x="1" y="541816"/>
        <a:ext cx="1081825" cy="463639"/>
      </dsp:txXfrm>
    </dsp:sp>
    <dsp:sp modelId="{40227E4D-7062-432B-BE3A-53D3786D93B5}">
      <dsp:nvSpPr>
        <dsp:cNvPr id="0" name=""/>
        <dsp:cNvSpPr/>
      </dsp:nvSpPr>
      <dsp:spPr>
        <a:xfrm rot="5400000">
          <a:off x="4233519" y="-3150790"/>
          <a:ext cx="1004552" cy="730793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Представляет Работодателю копию страхового свидетельства (с предъявлением оригинала)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081826" y="49941"/>
        <a:ext cx="7258901" cy="906476"/>
      </dsp:txXfrm>
    </dsp:sp>
    <dsp:sp modelId="{BB1466F8-AEFA-4283-9E03-ABC8ADFDDF27}">
      <dsp:nvSpPr>
        <dsp:cNvPr id="0" name=""/>
        <dsp:cNvSpPr/>
      </dsp:nvSpPr>
      <dsp:spPr>
        <a:xfrm rot="5400000">
          <a:off x="-231819" y="1583323"/>
          <a:ext cx="1545464" cy="1081825"/>
        </a:xfrm>
        <a:prstGeom prst="chevron">
          <a:avLst/>
        </a:prstGeom>
        <a:solidFill>
          <a:schemeClr val="accent2">
            <a:shade val="50000"/>
            <a:hueOff val="-27656"/>
            <a:satOff val="-5606"/>
            <a:lumOff val="30834"/>
            <a:alphaOff val="0"/>
          </a:schemeClr>
        </a:solidFill>
        <a:ln w="25400" cap="flat" cmpd="sng" algn="ctr">
          <a:solidFill>
            <a:schemeClr val="accent2">
              <a:shade val="50000"/>
              <a:hueOff val="-27656"/>
              <a:satOff val="-5606"/>
              <a:lumOff val="3083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</a:t>
          </a:r>
          <a:endParaRPr lang="ru-RU" sz="2000" kern="1200" dirty="0"/>
        </a:p>
      </dsp:txBody>
      <dsp:txXfrm rot="-5400000">
        <a:off x="1" y="1892417"/>
        <a:ext cx="1081825" cy="463639"/>
      </dsp:txXfrm>
    </dsp:sp>
    <dsp:sp modelId="{4AC32B18-6CDA-4396-8B3A-161945F6C1A5}">
      <dsp:nvSpPr>
        <dsp:cNvPr id="0" name=""/>
        <dsp:cNvSpPr/>
      </dsp:nvSpPr>
      <dsp:spPr>
        <a:xfrm rot="5400000">
          <a:off x="4233519" y="-1800190"/>
          <a:ext cx="1004552" cy="730793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50000"/>
              <a:hueOff val="-26567"/>
              <a:satOff val="-4851"/>
              <a:lumOff val="280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Подает заявление об удержании страхового взноса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081826" y="1400541"/>
        <a:ext cx="7258901" cy="906476"/>
      </dsp:txXfrm>
    </dsp:sp>
    <dsp:sp modelId="{7AA9EE9A-C126-4065-BAD1-394561FF26F9}">
      <dsp:nvSpPr>
        <dsp:cNvPr id="0" name=""/>
        <dsp:cNvSpPr/>
      </dsp:nvSpPr>
      <dsp:spPr>
        <a:xfrm rot="5400000">
          <a:off x="-231819" y="2933923"/>
          <a:ext cx="1545464" cy="1081825"/>
        </a:xfrm>
        <a:prstGeom prst="chevron">
          <a:avLst/>
        </a:prstGeom>
        <a:solidFill>
          <a:schemeClr val="accent2">
            <a:shade val="50000"/>
            <a:hueOff val="-27656"/>
            <a:satOff val="-5606"/>
            <a:lumOff val="30834"/>
            <a:alphaOff val="0"/>
          </a:schemeClr>
        </a:solidFill>
        <a:ln w="25400" cap="flat" cmpd="sng" algn="ctr">
          <a:solidFill>
            <a:schemeClr val="accent2">
              <a:shade val="50000"/>
              <a:hueOff val="-27656"/>
              <a:satOff val="-5606"/>
              <a:lumOff val="3083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3</a:t>
          </a:r>
          <a:endParaRPr lang="ru-RU" sz="2000" kern="1200" dirty="0"/>
        </a:p>
      </dsp:txBody>
      <dsp:txXfrm rot="-5400000">
        <a:off x="1" y="3243017"/>
        <a:ext cx="1081825" cy="463639"/>
      </dsp:txXfrm>
    </dsp:sp>
    <dsp:sp modelId="{6ECD363B-AF7A-4DA3-A77D-57F357FA560C}">
      <dsp:nvSpPr>
        <dsp:cNvPr id="0" name=""/>
        <dsp:cNvSpPr/>
      </dsp:nvSpPr>
      <dsp:spPr>
        <a:xfrm rot="5400000">
          <a:off x="4233519" y="-449589"/>
          <a:ext cx="1004552" cy="730793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50000"/>
              <a:hueOff val="-26567"/>
              <a:satOff val="-4851"/>
              <a:lumOff val="280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течение 5 рабочих дней уведомляет Работодателя                             об изменении тарифа, приостановлении (возобновлении) уплаты страховых взносов по договору  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081826" y="2751142"/>
        <a:ext cx="7258901" cy="90647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6332B7-BBFC-4488-A7DA-FCD7479AB83C}">
      <dsp:nvSpPr>
        <dsp:cNvPr id="0" name=""/>
        <dsp:cNvSpPr/>
      </dsp:nvSpPr>
      <dsp:spPr>
        <a:xfrm rot="5400000">
          <a:off x="-222646" y="223826"/>
          <a:ext cx="1484312" cy="1039018"/>
        </a:xfrm>
        <a:prstGeom prst="chevron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1</a:t>
          </a:r>
          <a:endParaRPr lang="ru-RU" sz="2900" kern="1200" dirty="0"/>
        </a:p>
      </dsp:txBody>
      <dsp:txXfrm rot="-5400000">
        <a:off x="1" y="520688"/>
        <a:ext cx="1039018" cy="445294"/>
      </dsp:txXfrm>
    </dsp:sp>
    <dsp:sp modelId="{40227E4D-7062-432B-BE3A-53D3786D93B5}">
      <dsp:nvSpPr>
        <dsp:cNvPr id="0" name=""/>
        <dsp:cNvSpPr/>
      </dsp:nvSpPr>
      <dsp:spPr>
        <a:xfrm rot="5400000">
          <a:off x="4465599" y="-3425401"/>
          <a:ext cx="964803" cy="781796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Участвует в формировании пенсионных сбережений Страхователей, путем снижения размера взносов Работодателя                   в бюджет Фонда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039018" y="48278"/>
        <a:ext cx="7770867" cy="870607"/>
      </dsp:txXfrm>
    </dsp:sp>
    <dsp:sp modelId="{BB1466F8-AEFA-4283-9E03-ABC8ADFDDF27}">
      <dsp:nvSpPr>
        <dsp:cNvPr id="0" name=""/>
        <dsp:cNvSpPr/>
      </dsp:nvSpPr>
      <dsp:spPr>
        <a:xfrm rot="5400000">
          <a:off x="-222646" y="1512490"/>
          <a:ext cx="1484312" cy="1039018"/>
        </a:xfrm>
        <a:prstGeom prst="chevron">
          <a:avLst/>
        </a:prstGeom>
        <a:solidFill>
          <a:schemeClr val="accent2">
            <a:shade val="80000"/>
            <a:hueOff val="-17936"/>
            <a:satOff val="-2012"/>
            <a:lumOff val="12840"/>
            <a:alphaOff val="0"/>
          </a:schemeClr>
        </a:solidFill>
        <a:ln w="25400" cap="flat" cmpd="sng" algn="ctr">
          <a:solidFill>
            <a:schemeClr val="accent2">
              <a:shade val="80000"/>
              <a:hueOff val="-17936"/>
              <a:satOff val="-2012"/>
              <a:lumOff val="1284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2</a:t>
          </a:r>
          <a:endParaRPr lang="ru-RU" sz="2900" kern="1200" dirty="0"/>
        </a:p>
      </dsp:txBody>
      <dsp:txXfrm rot="-5400000">
        <a:off x="1" y="1809352"/>
        <a:ext cx="1039018" cy="445294"/>
      </dsp:txXfrm>
    </dsp:sp>
    <dsp:sp modelId="{4AC32B18-6CDA-4396-8B3A-161945F6C1A5}">
      <dsp:nvSpPr>
        <dsp:cNvPr id="0" name=""/>
        <dsp:cNvSpPr/>
      </dsp:nvSpPr>
      <dsp:spPr>
        <a:xfrm rot="5400000">
          <a:off x="4465599" y="-2136737"/>
          <a:ext cx="964803" cy="781796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-17936"/>
              <a:satOff val="-2012"/>
              <a:lumOff val="1284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Представляет Страховщику информацию о факте наличия Работодателя у граждан, изъявивших желание участвовать               в системе 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039018" y="1336942"/>
        <a:ext cx="7770867" cy="870607"/>
      </dsp:txXfrm>
    </dsp:sp>
    <dsp:sp modelId="{7AA9EE9A-C126-4065-BAD1-394561FF26F9}">
      <dsp:nvSpPr>
        <dsp:cNvPr id="0" name=""/>
        <dsp:cNvSpPr/>
      </dsp:nvSpPr>
      <dsp:spPr>
        <a:xfrm rot="5400000">
          <a:off x="-222646" y="2801154"/>
          <a:ext cx="1484312" cy="1039018"/>
        </a:xfrm>
        <a:prstGeom prst="chevron">
          <a:avLst/>
        </a:prstGeom>
        <a:solidFill>
          <a:schemeClr val="accent2">
            <a:shade val="80000"/>
            <a:hueOff val="-35872"/>
            <a:satOff val="-4024"/>
            <a:lumOff val="25680"/>
            <a:alphaOff val="0"/>
          </a:schemeClr>
        </a:solidFill>
        <a:ln w="25400" cap="flat" cmpd="sng" algn="ctr">
          <a:solidFill>
            <a:schemeClr val="accent2">
              <a:shade val="80000"/>
              <a:hueOff val="-35872"/>
              <a:satOff val="-4024"/>
              <a:lumOff val="256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3</a:t>
          </a:r>
          <a:endParaRPr lang="ru-RU" sz="2900" kern="1200" dirty="0"/>
        </a:p>
      </dsp:txBody>
      <dsp:txXfrm rot="-5400000">
        <a:off x="1" y="3098016"/>
        <a:ext cx="1039018" cy="445294"/>
      </dsp:txXfrm>
    </dsp:sp>
    <dsp:sp modelId="{6ECD363B-AF7A-4DA3-A77D-57F357FA560C}">
      <dsp:nvSpPr>
        <dsp:cNvPr id="0" name=""/>
        <dsp:cNvSpPr/>
      </dsp:nvSpPr>
      <dsp:spPr>
        <a:xfrm rot="5400000">
          <a:off x="4465599" y="-848073"/>
          <a:ext cx="964803" cy="781796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-35872"/>
              <a:satOff val="-4024"/>
              <a:lumOff val="256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Принимает от Работодателя отчеты по форме 4-Фонд и  ПУ-3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039018" y="2625606"/>
        <a:ext cx="7770867" cy="87060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06672A-F02B-4F9F-AFD8-8DD6667FCAE1}">
      <dsp:nvSpPr>
        <dsp:cNvPr id="0" name=""/>
        <dsp:cNvSpPr/>
      </dsp:nvSpPr>
      <dsp:spPr>
        <a:xfrm>
          <a:off x="1607" y="0"/>
          <a:ext cx="3427660" cy="197281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Страховые взносы по договору уплачиваются Страховщику ежемесячно по сроку заработной платы, но не  позднее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15 числа</a:t>
          </a:r>
          <a:endParaRPr lang="ru-RU" sz="1600" kern="1200" dirty="0"/>
        </a:p>
      </dsp:txBody>
      <dsp:txXfrm>
        <a:off x="59389" y="57782"/>
        <a:ext cx="3312096" cy="1857252"/>
      </dsp:txXfrm>
    </dsp:sp>
    <dsp:sp modelId="{09C56455-3F59-4320-B70A-56BDDBE8FF0E}">
      <dsp:nvSpPr>
        <dsp:cNvPr id="0" name=""/>
        <dsp:cNvSpPr/>
      </dsp:nvSpPr>
      <dsp:spPr>
        <a:xfrm>
          <a:off x="3772033" y="561378"/>
          <a:ext cx="726664" cy="8500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>
        <a:off x="3772033" y="731390"/>
        <a:ext cx="508665" cy="510035"/>
      </dsp:txXfrm>
    </dsp:sp>
    <dsp:sp modelId="{339B7FDD-3CE5-4D59-BF02-7CC8A6A3E520}">
      <dsp:nvSpPr>
        <dsp:cNvPr id="0" name=""/>
        <dsp:cNvSpPr/>
      </dsp:nvSpPr>
      <dsp:spPr>
        <a:xfrm>
          <a:off x="4800332" y="0"/>
          <a:ext cx="3427660" cy="1972816"/>
        </a:xfrm>
        <a:prstGeom prst="roundRect">
          <a:avLst>
            <a:gd name="adj" fmla="val 10000"/>
          </a:avLst>
        </a:prstGeom>
        <a:solidFill>
          <a:srgbClr val="A1D76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После полной уплаты в течение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рабочего дня Работодатель представляет Страховщику список страхователей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отношении которых осуществлена уплата страховых взносов</a:t>
          </a:r>
          <a:endParaRPr lang="ru-RU" sz="1600" kern="1200" dirty="0"/>
        </a:p>
      </dsp:txBody>
      <dsp:txXfrm>
        <a:off x="4858114" y="57782"/>
        <a:ext cx="3312096" cy="185725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06672A-F02B-4F9F-AFD8-8DD6667FCAE1}">
      <dsp:nvSpPr>
        <dsp:cNvPr id="0" name=""/>
        <dsp:cNvSpPr/>
      </dsp:nvSpPr>
      <dsp:spPr>
        <a:xfrm>
          <a:off x="0" y="181725"/>
          <a:ext cx="8229600" cy="175255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Работодатель уведомляет страховщика о расторжении трудового договора, гражданско-правового договора со страхователем не позднее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 рабочих дней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>
        <a:off x="51331" y="233056"/>
        <a:ext cx="8126938" cy="16498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8FBD8F-6EB0-44BA-97A7-39C6BC7F9084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E1DC8F-A04A-4A06-AB09-BE28FA12D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3833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None/>
            </a:pPr>
            <a:endParaRPr lang="en-US" sz="1200" b="1" dirty="0" smtClean="0">
              <a:ln w="18415" cmpd="sng">
                <a:noFill/>
                <a:prstDash val="solid"/>
              </a:ln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1DC8F-A04A-4A06-AB09-BE28FA12D02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81525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1DC8F-A04A-4A06-AB09-BE28FA12D02C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78795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1DC8F-A04A-4A06-AB09-BE28FA12D02C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78795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1DC8F-A04A-4A06-AB09-BE28FA12D02C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78795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1DC8F-A04A-4A06-AB09-BE28FA12D02C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78795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1DC8F-A04A-4A06-AB09-BE28FA12D02C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78795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1DC8F-A04A-4A06-AB09-BE28FA12D02C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78795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1DC8F-A04A-4A06-AB09-BE28FA12D02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1184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1DC8F-A04A-4A06-AB09-BE28FA12D02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1184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1DC8F-A04A-4A06-AB09-BE28FA12D02C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1184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1DC8F-A04A-4A06-AB09-BE28FA12D02C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75955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1DC8F-A04A-4A06-AB09-BE28FA12D02C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75955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1DC8F-A04A-4A06-AB09-BE28FA12D02C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75955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1DC8F-A04A-4A06-AB09-BE28FA12D02C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75955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1DC8F-A04A-4A06-AB09-BE28FA12D02C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7595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B593-A893-449E-9A49-D0965FA103F8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03C45-7260-4364-BB70-91D0A24820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8244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B593-A893-449E-9A49-D0965FA103F8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03C45-7260-4364-BB70-91D0A24820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545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B593-A893-449E-9A49-D0965FA103F8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03C45-7260-4364-BB70-91D0A24820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8833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B593-A893-449E-9A49-D0965FA103F8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03C45-7260-4364-BB70-91D0A24820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791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B593-A893-449E-9A49-D0965FA103F8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03C45-7260-4364-BB70-91D0A24820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9727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B593-A893-449E-9A49-D0965FA103F8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03C45-7260-4364-BB70-91D0A24820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6968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B593-A893-449E-9A49-D0965FA103F8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03C45-7260-4364-BB70-91D0A24820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7925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B593-A893-449E-9A49-D0965FA103F8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03C45-7260-4364-BB70-91D0A24820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6717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B593-A893-449E-9A49-D0965FA103F8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03C45-7260-4364-BB70-91D0A24820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0753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B593-A893-449E-9A49-D0965FA103F8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03C45-7260-4364-BB70-91D0A24820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719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B593-A893-449E-9A49-D0965FA103F8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03C45-7260-4364-BB70-91D0A24820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992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99000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2B593-A893-449E-9A49-D0965FA103F8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03C45-7260-4364-BB70-91D0A24820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454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3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7" Type="http://schemas.openxmlformats.org/officeDocument/2006/relationships/image" Target="../media/image3.png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platform.gov.by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3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260648"/>
            <a:ext cx="6563072" cy="1143000"/>
          </a:xfrm>
        </p:spPr>
        <p:txBody>
          <a:bodyPr>
            <a:noAutofit/>
          </a:bodyPr>
          <a:lstStyle/>
          <a:p>
            <a:pPr algn="ctr"/>
            <a:r>
              <a:rPr lang="ru-RU" sz="2400" b="1" i="1" dirty="0">
                <a:solidFill>
                  <a:srgbClr val="9347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 Президента Республики Беларусь </a:t>
            </a:r>
            <a:br>
              <a:rPr lang="ru-RU" sz="2400" b="1" i="1" dirty="0">
                <a:solidFill>
                  <a:srgbClr val="9347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>
                <a:solidFill>
                  <a:srgbClr val="9347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27.09.2021 № 367 </a:t>
            </a:r>
            <a:br>
              <a:rPr lang="ru-RU" sz="2400" b="1" i="1" dirty="0">
                <a:solidFill>
                  <a:srgbClr val="9347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>
                <a:solidFill>
                  <a:srgbClr val="9347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добровольном страховании дополнительной накопительной пенсии»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87824" y="2204864"/>
            <a:ext cx="6176496" cy="3921299"/>
          </a:xfrm>
        </p:spPr>
        <p:txBody>
          <a:bodyPr>
            <a:normAutofit/>
          </a:bodyPr>
          <a:lstStyle/>
          <a:p>
            <a:pPr algn="ctr"/>
            <a:endParaRPr lang="ru-RU" sz="2000" b="1" dirty="0" smtClean="0"/>
          </a:p>
          <a:p>
            <a:pPr marL="0" indent="0" algn="ctr">
              <a:spcBef>
                <a:spcPct val="0"/>
              </a:spcBef>
              <a:buNone/>
            </a:pPr>
            <a:r>
              <a:rPr lang="ru-RU" sz="2200" b="1" i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Взаимодействие работодателей </a:t>
            </a:r>
            <a:r>
              <a:rPr lang="ru-RU" sz="2200" b="1" i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 вопросам администрирования добровольного страхования дополнительной накопительной пенсии своих работников с государственным предприятием «</a:t>
            </a:r>
            <a:r>
              <a:rPr lang="ru-RU" sz="2200" b="1" i="1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Стравита</a:t>
            </a:r>
            <a:r>
              <a:rPr lang="ru-RU" sz="2200" b="1" i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» </a:t>
            </a:r>
            <a:r>
              <a:rPr lang="ru-RU" sz="2200" b="1" i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lang="ru-RU" sz="2200" b="1" i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2200" b="1" i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 Фондом </a:t>
            </a:r>
            <a:r>
              <a:rPr lang="ru-RU" sz="2200" b="1" i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социальной защиты населения</a:t>
            </a:r>
            <a:endParaRPr lang="en-US" sz="2200" b="1" i="1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 algn="ctr">
              <a:spcBef>
                <a:spcPct val="0"/>
              </a:spcBef>
              <a:buNone/>
            </a:pPr>
            <a:endParaRPr lang="ru-RU" sz="2400" b="1" i="1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23528" y="2060848"/>
            <a:ext cx="8424936" cy="0"/>
          </a:xfrm>
          <a:prstGeom prst="line">
            <a:avLst/>
          </a:prstGeom>
          <a:ln w="25400">
            <a:solidFill>
              <a:srgbClr val="1F620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2564904"/>
            <a:ext cx="2855418" cy="223224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201091"/>
            <a:ext cx="1283693" cy="1283693"/>
          </a:xfrm>
          <a:prstGeom prst="rect">
            <a:avLst/>
          </a:prstGeom>
          <a:gradFill>
            <a:gsLst>
              <a:gs pos="0">
                <a:srgbClr val="FFEFD1"/>
              </a:gs>
              <a:gs pos="96000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</p:pic>
    </p:spTree>
    <p:extLst>
      <p:ext uri="{BB962C8B-B14F-4D97-AF65-F5344CB8AC3E}">
        <p14:creationId xmlns:p14="http://schemas.microsoft.com/office/powerpoint/2010/main" val="203574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274638"/>
            <a:ext cx="6419056" cy="1143000"/>
          </a:xfrm>
        </p:spPr>
        <p:txBody>
          <a:bodyPr>
            <a:normAutofit/>
          </a:bodyPr>
          <a:lstStyle/>
          <a:p>
            <a:r>
              <a:rPr lang="ru-RU" sz="2400" b="1" i="1" dirty="0">
                <a:solidFill>
                  <a:srgbClr val="9347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взаимодействия Работодателя </a:t>
            </a:r>
            <a:br>
              <a:rPr lang="ru-RU" sz="2400" b="1" i="1" dirty="0">
                <a:solidFill>
                  <a:srgbClr val="9347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>
                <a:solidFill>
                  <a:srgbClr val="9347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Страховщика!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3393125"/>
              </p:ext>
            </p:extLst>
          </p:nvPr>
        </p:nvGraphicFramePr>
        <p:xfrm>
          <a:off x="464915" y="1844824"/>
          <a:ext cx="8229600" cy="1972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116632"/>
            <a:ext cx="1656184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9552" y="3789040"/>
            <a:ext cx="8136904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Важно! </a:t>
            </a:r>
          </a:p>
          <a:p>
            <a:pPr marL="0" marR="5715" lvl="1" indent="0" algn="just">
              <a:buNone/>
              <a:tabLst>
                <a:tab pos="2642235" algn="l"/>
                <a:tab pos="4764405" algn="l"/>
                <a:tab pos="6478905" algn="l"/>
              </a:tabLs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Уведомление по утвержденной форме направляется посредством ОАИС</a:t>
            </a:r>
          </a:p>
          <a:p>
            <a:pPr marL="0" marR="5715" lvl="1" indent="0" algn="just">
              <a:buNone/>
              <a:tabLst>
                <a:tab pos="2642235" algn="l"/>
                <a:tab pos="4764405" algn="l"/>
                <a:tab pos="6478905" algn="l"/>
              </a:tabLst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5715" lvl="1" algn="just">
              <a:tabLst>
                <a:tab pos="2642235" algn="l"/>
                <a:tab pos="4764405" algn="l"/>
                <a:tab pos="6478905" algn="l"/>
              </a:tabLs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предъявляемые к файлам для списков размещены на официальном сайте государственного предприятия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Стравита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закладке «Дополнительное накопительное пенсионное страхование» - «информация для участников программы и для работодателей размещена  тут».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69297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75506" y="260648"/>
            <a:ext cx="6563072" cy="1143000"/>
          </a:xfrm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rgbClr val="9347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взаимодействия Работодателя </a:t>
            </a:r>
            <a:br>
              <a:rPr lang="ru-RU" sz="2400" b="1" i="1" dirty="0" smtClean="0">
                <a:solidFill>
                  <a:srgbClr val="9347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solidFill>
                  <a:srgbClr val="9347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Страховщика!</a:t>
            </a:r>
            <a:endParaRPr lang="ru-RU" sz="2400" b="1" i="1" dirty="0">
              <a:solidFill>
                <a:srgbClr val="93475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2372" y="2060848"/>
            <a:ext cx="8034356" cy="3918712"/>
          </a:xfrm>
        </p:spPr>
        <p:txBody>
          <a:bodyPr>
            <a:normAutofit/>
          </a:bodyPr>
          <a:lstStyle/>
          <a:p>
            <a:pPr marL="0" marR="5715" lvl="1" indent="0" algn="ctr">
              <a:lnSpc>
                <a:spcPct val="100000"/>
              </a:lnSpc>
              <a:buNone/>
              <a:tabLst>
                <a:tab pos="2642235" algn="l"/>
                <a:tab pos="4764405" algn="l"/>
                <a:tab pos="6478905" algn="l"/>
              </a:tabLst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5715" lvl="1" indent="0" algn="ctr">
              <a:lnSpc>
                <a:spcPct val="100000"/>
              </a:lnSpc>
              <a:buNone/>
              <a:tabLst>
                <a:tab pos="2642235" algn="l"/>
                <a:tab pos="4764405" algn="l"/>
                <a:tab pos="6478905" algn="l"/>
              </a:tabLst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5715" lvl="1" indent="0" algn="ctr">
              <a:lnSpc>
                <a:spcPct val="100000"/>
              </a:lnSpc>
              <a:buNone/>
              <a:tabLst>
                <a:tab pos="2642235" algn="l"/>
                <a:tab pos="4764405" algn="l"/>
                <a:tab pos="6478905" algn="l"/>
              </a:tabLst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5715" lvl="1" indent="0" algn="ctr">
              <a:lnSpc>
                <a:spcPct val="100000"/>
              </a:lnSpc>
              <a:buNone/>
              <a:tabLst>
                <a:tab pos="2642235" algn="l"/>
                <a:tab pos="4764405" algn="l"/>
                <a:tab pos="6478905" algn="l"/>
              </a:tabLst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85600" y="1700808"/>
            <a:ext cx="8424936" cy="0"/>
          </a:xfrm>
          <a:prstGeom prst="line">
            <a:avLst/>
          </a:prstGeom>
          <a:ln w="25400">
            <a:solidFill>
              <a:srgbClr val="1F620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39552" y="3356992"/>
            <a:ext cx="82809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Страховщик направляет список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страхователей, по которым выявлена недоплата (переплата) страховых взносов и (или) по которым необходимо провести иные корректировки,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 течение одного рабочего дня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получения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списка                           от работодателя;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Страховщик направляет список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страхователей, по которым подлежат возврату страховые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взносы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(если работодатель находится в процессе ликвидации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(или) экономической несостоятельности (банкротства).</a:t>
            </a:r>
          </a:p>
          <a:p>
            <a:pPr algn="just"/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Важно!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Работодатель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Страховщик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обязаны письменно уведомлять друг друга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об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изменении банковских реквизитов в течение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трех рабочих дней с даты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их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изменения.</a:t>
            </a:r>
          </a:p>
          <a:p>
            <a:pPr lvl="0"/>
            <a:endParaRPr lang="ru-RU" dirty="0"/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3122270297"/>
              </p:ext>
            </p:extLst>
          </p:nvPr>
        </p:nvGraphicFramePr>
        <p:xfrm>
          <a:off x="1331640" y="1820018"/>
          <a:ext cx="6288360" cy="1320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599" y="52217"/>
            <a:ext cx="1505823" cy="1432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25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563072" cy="1143000"/>
          </a:xfrm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rgbClr val="9347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 для Работодателя!</a:t>
            </a:r>
            <a:endParaRPr lang="ru-RU" sz="2400" b="1" i="1" dirty="0">
              <a:solidFill>
                <a:srgbClr val="93475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96" y="2132856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неполной уплаты:</a:t>
            </a:r>
          </a:p>
          <a:p>
            <a:pPr marL="0" indent="0" algn="just">
              <a:spcBef>
                <a:spcPct val="0"/>
              </a:spcBef>
              <a:buNone/>
            </a:pPr>
            <a:endParaRPr lang="ru-RU" sz="2200" b="1" dirty="0">
              <a:solidFill>
                <a:srgbClr val="934756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 algn="just">
              <a:spcBef>
                <a:spcPct val="0"/>
              </a:spcBef>
              <a:buNone/>
            </a:pPr>
            <a:r>
              <a:rPr lang="ru-RU" sz="2200" b="1" dirty="0" smtClean="0">
                <a:solidFill>
                  <a:srgbClr val="934756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 </a:t>
            </a:r>
            <a:r>
              <a:rPr lang="ru-RU" sz="2200" b="1" dirty="0">
                <a:solidFill>
                  <a:srgbClr val="934756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погашение задолженности перед </a:t>
            </a:r>
            <a:r>
              <a:rPr lang="ru-RU" sz="2200" b="1" dirty="0" smtClean="0">
                <a:solidFill>
                  <a:srgbClr val="934756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Страховщиком </a:t>
            </a:r>
            <a:r>
              <a:rPr lang="ru-RU" sz="2200" b="1" dirty="0">
                <a:solidFill>
                  <a:srgbClr val="934756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законодательством предусмотрен один месяц!</a:t>
            </a:r>
          </a:p>
          <a:p>
            <a:pPr marL="0" indent="0" algn="just">
              <a:buNone/>
            </a:pPr>
            <a:r>
              <a:rPr lang="ru-RU" sz="2200" b="1" i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Пример:</a:t>
            </a:r>
          </a:p>
          <a:p>
            <a:pPr marL="0" indent="0" algn="just">
              <a:buNone/>
            </a:pPr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выплаты заработной платы 20 число, взносы по договору               за октябрь должны быть уплачены не позднее 15 ноября,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</a:t>
            </a:r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уплаты по сроку у работодателя есть возможность погашения задолженности </a:t>
            </a:r>
            <a:r>
              <a:rPr lang="ru-RU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позднее 15 декабря.</a:t>
            </a:r>
          </a:p>
          <a:p>
            <a:pPr marL="0" indent="0" algn="just">
              <a:buNone/>
            </a:pPr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неуплате Работодателем просроченных страховых взносов </a:t>
            </a:r>
            <a:b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предоставленного для их уплаты месяца Страховщик не учитывает страховые взносы за неоплаченный период.</a:t>
            </a:r>
          </a:p>
          <a:p>
            <a:pPr marL="0" indent="0">
              <a:buNone/>
            </a:pPr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i="1" dirty="0" smtClean="0"/>
          </a:p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23528" y="1844824"/>
            <a:ext cx="8424936" cy="0"/>
          </a:xfrm>
          <a:prstGeom prst="line">
            <a:avLst/>
          </a:prstGeom>
          <a:ln w="25400">
            <a:solidFill>
              <a:srgbClr val="1F620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145040"/>
            <a:ext cx="1584176" cy="150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599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9280" y="274638"/>
            <a:ext cx="6827520" cy="1143000"/>
          </a:xfrm>
        </p:spPr>
        <p:txBody>
          <a:bodyPr>
            <a:normAutofit/>
          </a:bodyPr>
          <a:lstStyle/>
          <a:p>
            <a:r>
              <a:rPr lang="ru-RU" sz="2400" b="1" i="1" dirty="0">
                <a:solidFill>
                  <a:srgbClr val="9347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информационного взаимодействия </a:t>
            </a:r>
            <a:r>
              <a:rPr lang="ru-RU" sz="2400" b="1" i="1" dirty="0" smtClean="0">
                <a:solidFill>
                  <a:srgbClr val="9347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Работодателя и ФСЗН</a:t>
            </a:r>
            <a:endParaRPr lang="ru-RU" sz="2400" b="1" i="1" dirty="0">
              <a:solidFill>
                <a:srgbClr val="93475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96" y="213285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i="1" dirty="0" smtClean="0"/>
          </a:p>
          <a:p>
            <a:pPr marL="0" indent="0">
              <a:buNone/>
            </a:pPr>
            <a:endParaRPr lang="ru-RU" i="1" dirty="0" smtClean="0"/>
          </a:p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23528" y="1844824"/>
            <a:ext cx="8424936" cy="0"/>
          </a:xfrm>
          <a:prstGeom prst="line">
            <a:avLst/>
          </a:prstGeom>
          <a:ln w="25400">
            <a:solidFill>
              <a:srgbClr val="1F620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528148179"/>
              </p:ext>
            </p:extLst>
          </p:nvPr>
        </p:nvGraphicFramePr>
        <p:xfrm>
          <a:off x="395536" y="1988840"/>
          <a:ext cx="8136904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165233"/>
            <a:ext cx="1512168" cy="1438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350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563072" cy="1143000"/>
          </a:xfrm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rgbClr val="9347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взаимодействия </a:t>
            </a:r>
            <a:r>
              <a:rPr lang="ru-RU" sz="2400" b="1" i="1" dirty="0">
                <a:solidFill>
                  <a:srgbClr val="9347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400" b="1" i="1" dirty="0" smtClean="0">
                <a:solidFill>
                  <a:srgbClr val="9347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аботодателя </a:t>
            </a:r>
            <a:r>
              <a:rPr lang="ru-RU" sz="2400" b="1" i="1" dirty="0">
                <a:solidFill>
                  <a:srgbClr val="9347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ФСЗН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96" y="213285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i="1" dirty="0" smtClean="0"/>
          </a:p>
          <a:p>
            <a:pPr marL="0" indent="0">
              <a:buNone/>
            </a:pPr>
            <a:endParaRPr lang="ru-RU" i="1" dirty="0" smtClean="0"/>
          </a:p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23528" y="1700808"/>
            <a:ext cx="8424936" cy="0"/>
          </a:xfrm>
          <a:prstGeom prst="line">
            <a:avLst/>
          </a:prstGeom>
          <a:ln w="25400">
            <a:solidFill>
              <a:srgbClr val="1F620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4139021525"/>
              </p:ext>
            </p:extLst>
          </p:nvPr>
        </p:nvGraphicFramePr>
        <p:xfrm>
          <a:off x="255787" y="2286164"/>
          <a:ext cx="8460432" cy="38071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9291"/>
            <a:ext cx="1535054" cy="1460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677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56307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i="1" dirty="0" smtClean="0">
                <a:solidFill>
                  <a:srgbClr val="9347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 4-Фонд</a:t>
            </a:r>
            <a:br>
              <a:rPr lang="ru-RU" sz="2700" b="1" i="1" dirty="0" smtClean="0">
                <a:solidFill>
                  <a:srgbClr val="9347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i="1" dirty="0" smtClean="0">
                <a:solidFill>
                  <a:srgbClr val="9347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i="1" dirty="0" smtClean="0">
                <a:solidFill>
                  <a:srgbClr val="9347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 </a:t>
            </a:r>
            <a:r>
              <a:rPr lang="ru-RU" sz="1600" i="1" dirty="0">
                <a:solidFill>
                  <a:srgbClr val="9347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Постановлением Министерства труда и социальной защиты Республики Беларусь от 01.12.2021 №</a:t>
            </a:r>
            <a:r>
              <a:rPr lang="ru-RU" sz="1600" i="1" dirty="0" smtClean="0">
                <a:solidFill>
                  <a:srgbClr val="9347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>
                <a:solidFill>
                  <a:srgbClr val="9347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85 </a:t>
            </a:r>
            <a:r>
              <a:rPr lang="ru-RU" sz="1600" i="1" dirty="0" smtClean="0">
                <a:solidFill>
                  <a:srgbClr val="9347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i="1" dirty="0" smtClean="0">
                <a:solidFill>
                  <a:srgbClr val="9347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 smtClean="0">
                <a:solidFill>
                  <a:srgbClr val="9347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sz="1600" i="1" dirty="0">
                <a:solidFill>
                  <a:srgbClr val="9347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ведомственной отчетности на 2022 </a:t>
            </a:r>
            <a:r>
              <a:rPr lang="ru-RU" sz="1600" i="1" dirty="0" smtClean="0">
                <a:solidFill>
                  <a:srgbClr val="9347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год»)</a:t>
            </a:r>
            <a:endParaRPr lang="ru-RU" sz="1600" i="1" dirty="0">
              <a:solidFill>
                <a:srgbClr val="93475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96" y="213285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i="1" dirty="0" smtClean="0"/>
          </a:p>
          <a:p>
            <a:pPr marL="0" indent="0">
              <a:buNone/>
            </a:pPr>
            <a:endParaRPr lang="ru-RU" i="1" dirty="0" smtClean="0"/>
          </a:p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23528" y="1564675"/>
            <a:ext cx="8424936" cy="0"/>
          </a:xfrm>
          <a:prstGeom prst="line">
            <a:avLst/>
          </a:prstGeom>
          <a:ln w="25400">
            <a:solidFill>
              <a:srgbClr val="1F620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230128"/>
              </p:ext>
            </p:extLst>
          </p:nvPr>
        </p:nvGraphicFramePr>
        <p:xfrm>
          <a:off x="395535" y="1916831"/>
          <a:ext cx="8208914" cy="4518168"/>
        </p:xfrm>
        <a:graphic>
          <a:graphicData uri="http://schemas.openxmlformats.org/drawingml/2006/table">
            <a:tbl>
              <a:tblPr/>
              <a:tblGrid>
                <a:gridCol w="5065455"/>
                <a:gridCol w="1059795"/>
                <a:gridCol w="664617"/>
                <a:gridCol w="664617"/>
                <a:gridCol w="754430"/>
              </a:tblGrid>
              <a:tr h="144017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Наименование показателя</a:t>
                      </a:r>
                    </a:p>
                  </a:txBody>
                  <a:tcPr marL="83814" marR="83814" marT="41907" marB="41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Код строки</a:t>
                      </a:r>
                    </a:p>
                  </a:txBody>
                  <a:tcPr marL="83814" marR="83814" marT="41907" marB="41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За отчетный квартал по месяцам</a:t>
                      </a:r>
                    </a:p>
                  </a:txBody>
                  <a:tcPr marL="83814" marR="83814" marT="41907" marB="41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5479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</a:t>
                      </a:r>
                    </a:p>
                  </a:txBody>
                  <a:tcPr marL="83814" marR="83814" marT="41907" marB="41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Б</a:t>
                      </a:r>
                    </a:p>
                  </a:txBody>
                  <a:tcPr marL="83814" marR="83814" marT="41907" marB="41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83814" marR="83814" marT="41907" marB="41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83814" marR="83814" marT="41907" marB="41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83814" marR="83814" marT="41907" marB="41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4970">
                <a:tc>
                  <a:txBody>
                    <a:bodyPr/>
                    <a:lstStyle/>
                    <a:p>
                      <a:pPr algn="just"/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Численность застрахованных работников, изъявивших желание участвовать в добровольном страховании дополнительной накопительной пенсии, в том числе в размере страхования (человек):</a:t>
                      </a:r>
                    </a:p>
                  </a:txBody>
                  <a:tcPr marL="83814" marR="83814" marT="41907" marB="41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50</a:t>
                      </a:r>
                    </a:p>
                  </a:txBody>
                  <a:tcPr marL="83814" marR="83814" marT="41907" marB="41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3814" marR="83814" marT="41907" marB="41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3814" marR="83814" marT="41907" marB="41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3814" marR="83814" marT="41907" marB="41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79">
                <a:tc>
                  <a:txBody>
                    <a:bodyPr/>
                    <a:lstStyle/>
                    <a:p>
                      <a:pPr algn="just"/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процент</a:t>
                      </a:r>
                    </a:p>
                  </a:txBody>
                  <a:tcPr marL="83814" marR="83814" marT="41907" marB="41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51</a:t>
                      </a:r>
                    </a:p>
                  </a:txBody>
                  <a:tcPr marL="83814" marR="83814" marT="41907" marB="41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3814" marR="83814" marT="41907" marB="41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3814" marR="83814" marT="41907" marB="41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3814" marR="83814" marT="41907" marB="41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79">
                <a:tc>
                  <a:txBody>
                    <a:bodyPr/>
                    <a:lstStyle/>
                    <a:p>
                      <a:pPr algn="just"/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процента</a:t>
                      </a:r>
                    </a:p>
                  </a:txBody>
                  <a:tcPr marL="83814" marR="83814" marT="41907" marB="41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52</a:t>
                      </a:r>
                    </a:p>
                  </a:txBody>
                  <a:tcPr marL="83814" marR="83814" marT="41907" marB="41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3814" marR="83814" marT="41907" marB="41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3814" marR="83814" marT="41907" marB="41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3814" marR="83814" marT="41907" marB="41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79">
                <a:tc>
                  <a:txBody>
                    <a:bodyPr/>
                    <a:lstStyle/>
                    <a:p>
                      <a:pPr algn="just"/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 процента</a:t>
                      </a:r>
                    </a:p>
                  </a:txBody>
                  <a:tcPr marL="83814" marR="83814" marT="41907" marB="41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53</a:t>
                      </a:r>
                    </a:p>
                  </a:txBody>
                  <a:tcPr marL="83814" marR="83814" marT="41907" marB="41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3814" marR="83814" marT="41907" marB="41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3814" marR="83814" marT="41907" marB="41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3814" marR="83814" marT="41907" marB="41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6766">
                <a:tc>
                  <a:txBody>
                    <a:bodyPr/>
                    <a:lstStyle/>
                    <a:p>
                      <a:pPr algn="just"/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Общая начисленная сумма выплат в денежном и (или) натуральном выражении, включая вознаграждения по гражданско-правовым договорам, на которую начисляются обязательные страховые взносы, в том числе в размере страхования (рублей):</a:t>
                      </a:r>
                    </a:p>
                  </a:txBody>
                  <a:tcPr marL="83814" marR="83814" marT="41907" marB="41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54</a:t>
                      </a:r>
                    </a:p>
                  </a:txBody>
                  <a:tcPr marL="83814" marR="83814" marT="41907" marB="41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3814" marR="83814" marT="41907" marB="41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3814" marR="83814" marT="41907" marB="41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3814" marR="83814" marT="41907" marB="41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79">
                <a:tc>
                  <a:txBody>
                    <a:bodyPr/>
                    <a:lstStyle/>
                    <a:p>
                      <a:pPr algn="just"/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процент</a:t>
                      </a:r>
                    </a:p>
                  </a:txBody>
                  <a:tcPr marL="83814" marR="83814" marT="41907" marB="41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55</a:t>
                      </a:r>
                    </a:p>
                  </a:txBody>
                  <a:tcPr marL="83814" marR="83814" marT="41907" marB="41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3814" marR="83814" marT="41907" marB="41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3814" marR="83814" marT="41907" marB="41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3814" marR="83814" marT="41907" marB="41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79">
                <a:tc>
                  <a:txBody>
                    <a:bodyPr/>
                    <a:lstStyle/>
                    <a:p>
                      <a:pPr algn="just"/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процента</a:t>
                      </a:r>
                    </a:p>
                  </a:txBody>
                  <a:tcPr marL="83814" marR="83814" marT="41907" marB="41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56</a:t>
                      </a:r>
                    </a:p>
                  </a:txBody>
                  <a:tcPr marL="83814" marR="83814" marT="41907" marB="41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3814" marR="83814" marT="41907" marB="41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3814" marR="83814" marT="41907" marB="41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3814" marR="83814" marT="41907" marB="41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79">
                <a:tc>
                  <a:txBody>
                    <a:bodyPr/>
                    <a:lstStyle/>
                    <a:p>
                      <a:pPr algn="just"/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 процента</a:t>
                      </a:r>
                    </a:p>
                  </a:txBody>
                  <a:tcPr marL="83814" marR="83814" marT="41907" marB="41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57</a:t>
                      </a:r>
                    </a:p>
                  </a:txBody>
                  <a:tcPr marL="83814" marR="83814" marT="41907" marB="41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3814" marR="83814" marT="41907" marB="41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3814" marR="83814" marT="41907" marB="41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3814" marR="83814" marT="41907" marB="41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6816725" y="4137025"/>
            <a:ext cx="1152525" cy="0"/>
          </a:xfrm>
          <a:prstGeom prst="rect">
            <a:avLst/>
          </a:prstGeom>
          <a:solidFill>
            <a:srgbClr val="FEDED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63480" rIns="0" bIns="6348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747963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9044" tIns="0" rIns="19044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42875" algn="just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-30000" smtClean="0">
                <a:ln>
                  <a:noFill/>
                </a:ln>
                <a:solidFill>
                  <a:srgbClr val="00BCD6"/>
                </a:solidFill>
                <a:effectLst/>
                <a:latin typeface="Roboto"/>
                <a:cs typeface="Arial" pitchFamily="34" charset="0"/>
              </a:rPr>
              <a:t> 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3" y="237238"/>
            <a:ext cx="792089" cy="815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22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563072" cy="1143000"/>
          </a:xfrm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rgbClr val="9347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заполнения раздела </a:t>
            </a:r>
            <a:br>
              <a:rPr lang="ru-RU" sz="2400" b="1" i="1" dirty="0" smtClean="0">
                <a:solidFill>
                  <a:srgbClr val="9347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i="1" dirty="0" smtClean="0">
                <a:solidFill>
                  <a:srgbClr val="9347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ru-RU" sz="2400" b="1" i="1" dirty="0" smtClean="0">
                <a:solidFill>
                  <a:srgbClr val="9347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«Справочная информация»</a:t>
            </a:r>
            <a:endParaRPr lang="ru-RU" sz="2400" b="1" i="1" dirty="0">
              <a:solidFill>
                <a:srgbClr val="93475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96" y="3717032"/>
            <a:ext cx="8229600" cy="29417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i="1" dirty="0" smtClean="0"/>
          </a:p>
          <a:p>
            <a:pPr marL="0" indent="0">
              <a:buNone/>
            </a:pPr>
            <a:endParaRPr lang="ru-RU" i="1" dirty="0" smtClean="0"/>
          </a:p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23528" y="1556792"/>
            <a:ext cx="8424936" cy="0"/>
          </a:xfrm>
          <a:prstGeom prst="line">
            <a:avLst/>
          </a:prstGeom>
          <a:ln w="25400">
            <a:solidFill>
              <a:srgbClr val="1F620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891830083"/>
              </p:ext>
            </p:extLst>
          </p:nvPr>
        </p:nvGraphicFramePr>
        <p:xfrm>
          <a:off x="179512" y="2757121"/>
          <a:ext cx="8424936" cy="22560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23528" y="1556792"/>
            <a:ext cx="84249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Строки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50 - 57 заполняются на основании информации, представленной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работодателем Страховщику.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 случае расхождения информации Работодателя с данными Страховщика представленными в ФСЗН отчет 4-Фонд будет отклонен (не принят).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5574" y="5267287"/>
            <a:ext cx="81828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Важно!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поступившая в Фонд в месяцах представления отчета, после 20-го числа, учитывается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Работодателем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изменения размера взноса в месяце представления информации.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46860" y="3853782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ЛИБО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574" y="332656"/>
            <a:ext cx="936104" cy="93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21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268014"/>
            <a:ext cx="6120680" cy="1470025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rgbClr val="9347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взаимодействия!</a:t>
            </a:r>
            <a:endParaRPr lang="ru-RU" sz="2400" b="1" i="1" dirty="0">
              <a:solidFill>
                <a:srgbClr val="93475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23528" y="2060848"/>
            <a:ext cx="8424936" cy="0"/>
          </a:xfrm>
          <a:prstGeom prst="line">
            <a:avLst/>
          </a:prstGeom>
          <a:ln w="25400">
            <a:solidFill>
              <a:srgbClr val="1F620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бъект 2"/>
          <p:cNvSpPr txBox="1">
            <a:spLocks/>
          </p:cNvSpPr>
          <p:nvPr/>
        </p:nvSpPr>
        <p:spPr>
          <a:xfrm>
            <a:off x="358698" y="2204865"/>
            <a:ext cx="8389765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4400" b="1" dirty="0">
              <a:solidFill>
                <a:srgbClr val="934756"/>
              </a:solidFill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1447605681"/>
              </p:ext>
            </p:extLst>
          </p:nvPr>
        </p:nvGraphicFramePr>
        <p:xfrm>
          <a:off x="323528" y="2276872"/>
          <a:ext cx="842493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8640"/>
            <a:ext cx="1762125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408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563072" cy="1143000"/>
          </a:xfrm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rgbClr val="9347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Коды ошибок*</a:t>
            </a:r>
            <a:endParaRPr lang="ru-RU" sz="2400" b="1" i="1" dirty="0">
              <a:solidFill>
                <a:srgbClr val="93475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96" y="3717032"/>
            <a:ext cx="8229600" cy="29417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i="1" dirty="0" smtClean="0"/>
          </a:p>
          <a:p>
            <a:pPr marL="0" indent="0">
              <a:buNone/>
            </a:pPr>
            <a:endParaRPr lang="ru-RU" i="1" dirty="0" smtClean="0"/>
          </a:p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23528" y="1556792"/>
            <a:ext cx="8424936" cy="0"/>
          </a:xfrm>
          <a:prstGeom prst="line">
            <a:avLst/>
          </a:prstGeom>
          <a:ln w="25400">
            <a:solidFill>
              <a:srgbClr val="1F620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3528" y="1575915"/>
            <a:ext cx="842493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 smtClean="0">
                <a:solidFill>
                  <a:srgbClr val="9347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некорректный учетный номер плательщика (УНП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>
                <a:solidFill>
                  <a:srgbClr val="9347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02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некорректный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учетный номер плательщика в Фонде (УНПФ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 smtClean="0">
                <a:solidFill>
                  <a:srgbClr val="9347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03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некорректный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страховой номер индивидуального лицевого счета (ИН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rgbClr val="9347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04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некорректный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тариф по договору добровольного страхования дополнительной накопительной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пенсии;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 smtClean="0">
                <a:solidFill>
                  <a:srgbClr val="9347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05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работодатель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находится в процессе ликвидации (банкротства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 smtClean="0">
                <a:solidFill>
                  <a:srgbClr val="9347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06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несоответствие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размера уплаченного страхового взноса (за исключением округлений) сумме выплат, начисленной в пользу страхователя, согласно тарифу по договору добровольного страхования дополнительной накопительной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пенсии;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 smtClean="0">
                <a:solidFill>
                  <a:srgbClr val="9347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07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некорректный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период, за который уплачен страховой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взнос;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 smtClean="0">
                <a:solidFill>
                  <a:srgbClr val="9347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08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отсутствие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сведений о периоде работы у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работодателя.</a:t>
            </a:r>
          </a:p>
          <a:p>
            <a:pPr algn="just"/>
            <a:endParaRPr lang="ru-RU" sz="2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п.8 Положения о порядке информационного взаимодействия по вопросам добровольного страхования дополнительной накопительной пенсии утвержденное Постановлением правления Фонда социальной защиты населения от 24 февраля 2022 №3</a:t>
            </a:r>
            <a:endParaRPr lang="ru-RU" sz="1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174" y="116632"/>
            <a:ext cx="1362424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806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4" y="274638"/>
            <a:ext cx="6851105" cy="1143000"/>
          </a:xfrm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 для работодателя!</a:t>
            </a:r>
            <a:endParaRPr lang="ru-RU" sz="2400" b="1" i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8736"/>
            <a:ext cx="8424936" cy="5398656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ПУ-3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отношении работников, с которыми заключены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ГПД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представляется Работодателем                        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течение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рабочих дней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дня подачи застрахованным лицом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заявления об удержании страхового взноса на участие в добровольном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страховании дополнительной накопительной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пенсии.</a:t>
            </a:r>
          </a:p>
          <a:p>
            <a:pPr marL="0" indent="0" algn="just">
              <a:buNone/>
            </a:pPr>
            <a:endParaRPr lang="ru-RU" sz="2400" b="1" i="1" dirty="0" smtClean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b="1" i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Пример: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ериод ГПД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01.10.2022 по 31.10.2022,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удержании представлено работодателю 18 октября,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вознаграждение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данному ГПД будет начислено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31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октября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аботодатель 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течение 5 рабочих дней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получения заявления  представляет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 ПУ-3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с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указанием кода категории застрахованного лица «03» и заполнением раздела 2 «Дополнительные сведения о стаже» формы ПУ-3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кодом вида деятельности «НЕОПЛДОГ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0">
              <a:buNone/>
            </a:pPr>
            <a:endParaRPr lang="ru-RU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Важно!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«Сведения о сумме выплат (дохода), учитываемых при назначении пенсии,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страховых взносах» формы ПУ-3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данном случае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заполняется.</a:t>
            </a:r>
          </a:p>
          <a:p>
            <a:pPr marL="0" indent="0"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Дополнительные сведения о стаже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завершении отчетного периода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(квартала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наниматель представляет форму ПУ-3 с отражением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разделе 1  сумм вознаграждения, начисленных и уплаченных обязательных страховых взносов,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разделе 2  - периода выполнения работ по ГПД с кодом вида деятельности «ДОГОВОР» и периода, за который уплачены обязательные страховые взносы, с кодом вида деятельности «ВЗНОСЫВРЕМ». </a:t>
            </a:r>
          </a:p>
          <a:p>
            <a:pPr marL="0" indent="0" algn="just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800" b="1" i="1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39"/>
            <a:ext cx="1440159" cy="1370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1339919"/>
              </p:ext>
            </p:extLst>
          </p:nvPr>
        </p:nvGraphicFramePr>
        <p:xfrm>
          <a:off x="539552" y="4509120"/>
          <a:ext cx="8064895" cy="10464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2979"/>
                <a:gridCol w="1612979"/>
                <a:gridCol w="1612979"/>
                <a:gridCol w="1612979"/>
                <a:gridCol w="1612979"/>
              </a:tblGrid>
              <a:tr h="130304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 работы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деятельности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(код)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Дополнительные сведения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375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начало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окончание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Продолжительность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рабочей недели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1491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01/10/2022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31/10/2022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НЕОПЛДОГ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8037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563072" cy="1143000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rgbClr val="9347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системы</a:t>
            </a:r>
            <a:br>
              <a:rPr lang="ru-RU" sz="2400" b="1" i="1" dirty="0" smtClean="0">
                <a:solidFill>
                  <a:srgbClr val="9347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solidFill>
                  <a:srgbClr val="9347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добровольного страхования </a:t>
            </a:r>
            <a:br>
              <a:rPr lang="ru-RU" sz="2400" b="1" i="1" dirty="0" smtClean="0">
                <a:solidFill>
                  <a:srgbClr val="9347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solidFill>
                  <a:srgbClr val="9347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дополнительной накопительной пенсии</a:t>
            </a:r>
            <a:endParaRPr lang="ru-RU" sz="2400" b="1" i="1" dirty="0">
              <a:solidFill>
                <a:srgbClr val="93475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23528" y="2060848"/>
            <a:ext cx="8424936" cy="0"/>
          </a:xfrm>
          <a:prstGeom prst="line">
            <a:avLst/>
          </a:prstGeom>
          <a:ln w="25400">
            <a:solidFill>
              <a:srgbClr val="1F620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2851437172"/>
              </p:ext>
            </p:extLst>
          </p:nvPr>
        </p:nvGraphicFramePr>
        <p:xfrm>
          <a:off x="358699" y="2276872"/>
          <a:ext cx="4285309" cy="3184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4246155619"/>
              </p:ext>
            </p:extLst>
          </p:nvPr>
        </p:nvGraphicFramePr>
        <p:xfrm>
          <a:off x="4860032" y="2057568"/>
          <a:ext cx="4176464" cy="3531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762125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411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358699" y="6021288"/>
            <a:ext cx="8389765" cy="0"/>
          </a:xfrm>
          <a:prstGeom prst="line">
            <a:avLst/>
          </a:prstGeom>
          <a:ln w="25400">
            <a:solidFill>
              <a:srgbClr val="1F620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23528" y="2060848"/>
            <a:ext cx="8424936" cy="0"/>
          </a:xfrm>
          <a:prstGeom prst="line">
            <a:avLst/>
          </a:prstGeom>
          <a:ln w="25400">
            <a:solidFill>
              <a:srgbClr val="1F620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бъект 2"/>
          <p:cNvSpPr txBox="1">
            <a:spLocks/>
          </p:cNvSpPr>
          <p:nvPr/>
        </p:nvSpPr>
        <p:spPr>
          <a:xfrm>
            <a:off x="358698" y="2204865"/>
            <a:ext cx="8389765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Фонд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социальной защиты населения –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www.ssf.gov.by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предприятие 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Стравита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–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www.stravita.by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b="1" dirty="0" smtClean="0">
              <a:solidFill>
                <a:srgbClr val="1F6209"/>
              </a:solidFill>
            </a:endParaRPr>
          </a:p>
          <a:p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24242" y="493167"/>
            <a:ext cx="5904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9347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сведения</a:t>
            </a:r>
            <a:endParaRPr lang="ru-RU" sz="2400" b="1" i="1" dirty="0">
              <a:solidFill>
                <a:srgbClr val="93475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699" y="116632"/>
            <a:ext cx="1762125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10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358699" y="6021288"/>
            <a:ext cx="8389765" cy="0"/>
          </a:xfrm>
          <a:prstGeom prst="line">
            <a:avLst/>
          </a:prstGeom>
          <a:ln w="25400">
            <a:solidFill>
              <a:srgbClr val="1F620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23528" y="2060848"/>
            <a:ext cx="8424936" cy="0"/>
          </a:xfrm>
          <a:prstGeom prst="line">
            <a:avLst/>
          </a:prstGeom>
          <a:ln w="25400">
            <a:solidFill>
              <a:srgbClr val="1F620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бъект 2"/>
          <p:cNvSpPr txBox="1">
            <a:spLocks/>
          </p:cNvSpPr>
          <p:nvPr/>
        </p:nvSpPr>
        <p:spPr>
          <a:xfrm>
            <a:off x="358698" y="2204865"/>
            <a:ext cx="8389765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5400" i="1" dirty="0" smtClean="0">
                <a:solidFill>
                  <a:srgbClr val="9347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Благодарим за внимание!</a:t>
            </a:r>
            <a:endParaRPr lang="ru-RU" sz="5400" i="1" dirty="0">
              <a:solidFill>
                <a:srgbClr val="93475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b="1" dirty="0" smtClean="0">
              <a:solidFill>
                <a:srgbClr val="1F6209"/>
              </a:solidFill>
            </a:endParaRPr>
          </a:p>
          <a:p>
            <a:endParaRPr lang="ru-RU" sz="4400" b="1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444" y="188641"/>
            <a:ext cx="1368152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78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563072" cy="1143000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rgbClr val="9347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участников добровольного страхования дополнительной накопительной пенсии</a:t>
            </a:r>
            <a:endParaRPr lang="ru-RU" sz="2400" b="1" i="1" dirty="0">
              <a:solidFill>
                <a:srgbClr val="93475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23528" y="2060848"/>
            <a:ext cx="8424936" cy="0"/>
          </a:xfrm>
          <a:prstGeom prst="line">
            <a:avLst/>
          </a:prstGeom>
          <a:ln w="25400">
            <a:solidFill>
              <a:srgbClr val="1F620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762125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651558764"/>
              </p:ext>
            </p:extLst>
          </p:nvPr>
        </p:nvGraphicFramePr>
        <p:xfrm>
          <a:off x="827584" y="2276872"/>
          <a:ext cx="756084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33147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62125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563072" cy="1143000"/>
          </a:xfrm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rgbClr val="9347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Работодатель</a:t>
            </a:r>
            <a:endParaRPr lang="ru-RU" sz="2400" b="1" i="1" dirty="0">
              <a:solidFill>
                <a:srgbClr val="93475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907704" y="1412776"/>
            <a:ext cx="6552728" cy="0"/>
          </a:xfrm>
          <a:prstGeom prst="line">
            <a:avLst/>
          </a:prstGeom>
          <a:ln w="25400">
            <a:solidFill>
              <a:srgbClr val="1F620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99794005"/>
              </p:ext>
            </p:extLst>
          </p:nvPr>
        </p:nvGraphicFramePr>
        <p:xfrm>
          <a:off x="298920" y="1676400"/>
          <a:ext cx="8424936" cy="4848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23329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563072" cy="157018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smtClean="0">
                <a:solidFill>
                  <a:srgbClr val="9347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Страховщик</a:t>
            </a:r>
            <a:endParaRPr lang="ru-RU" sz="2400" b="1" i="1" dirty="0">
              <a:solidFill>
                <a:srgbClr val="93475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204864"/>
            <a:ext cx="8147248" cy="4464496"/>
          </a:xfrm>
        </p:spPr>
        <p:txBody>
          <a:bodyPr>
            <a:normAutofit/>
          </a:bodyPr>
          <a:lstStyle/>
          <a:p>
            <a:pPr marL="0" marR="5715" lvl="1" indent="0" algn="ctr">
              <a:lnSpc>
                <a:spcPct val="100000"/>
              </a:lnSpc>
              <a:buNone/>
              <a:tabLst>
                <a:tab pos="2642235" algn="l"/>
                <a:tab pos="4764405" algn="l"/>
                <a:tab pos="6478905" algn="l"/>
              </a:tabLst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5715" lvl="1" indent="0" algn="ctr">
              <a:lnSpc>
                <a:spcPct val="100000"/>
              </a:lnSpc>
              <a:buNone/>
              <a:tabLst>
                <a:tab pos="2642235" algn="l"/>
                <a:tab pos="4764405" algn="l"/>
                <a:tab pos="6478905" algn="l"/>
              </a:tabLst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23528" y="2060848"/>
            <a:ext cx="8424936" cy="0"/>
          </a:xfrm>
          <a:prstGeom prst="line">
            <a:avLst/>
          </a:prstGeom>
          <a:ln w="25400">
            <a:solidFill>
              <a:srgbClr val="1F620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3003707903"/>
              </p:ext>
            </p:extLst>
          </p:nvPr>
        </p:nvGraphicFramePr>
        <p:xfrm>
          <a:off x="1" y="2348880"/>
          <a:ext cx="9036496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1762125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781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563072" cy="1570186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smtClean="0">
                <a:solidFill>
                  <a:srgbClr val="9347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Страхователь</a:t>
            </a:r>
            <a:endParaRPr lang="ru-RU" sz="2400" b="1" i="1" dirty="0">
              <a:solidFill>
                <a:srgbClr val="93475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204864"/>
            <a:ext cx="8147248" cy="4464496"/>
          </a:xfrm>
        </p:spPr>
        <p:txBody>
          <a:bodyPr>
            <a:normAutofit/>
          </a:bodyPr>
          <a:lstStyle/>
          <a:p>
            <a:pPr marL="0" marR="5715" lvl="1" indent="0" algn="ctr">
              <a:lnSpc>
                <a:spcPct val="100000"/>
              </a:lnSpc>
              <a:buNone/>
              <a:tabLst>
                <a:tab pos="2642235" algn="l"/>
                <a:tab pos="4764405" algn="l"/>
                <a:tab pos="6478905" algn="l"/>
              </a:tabLst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5715" lvl="1" indent="0" algn="ctr">
              <a:lnSpc>
                <a:spcPct val="100000"/>
              </a:lnSpc>
              <a:buNone/>
              <a:tabLst>
                <a:tab pos="2642235" algn="l"/>
                <a:tab pos="4764405" algn="l"/>
                <a:tab pos="6478905" algn="l"/>
              </a:tabLst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23528" y="2060848"/>
            <a:ext cx="8424936" cy="0"/>
          </a:xfrm>
          <a:prstGeom prst="line">
            <a:avLst/>
          </a:prstGeom>
          <a:ln w="25400">
            <a:solidFill>
              <a:srgbClr val="1F620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2893929216"/>
              </p:ext>
            </p:extLst>
          </p:nvPr>
        </p:nvGraphicFramePr>
        <p:xfrm>
          <a:off x="358698" y="2276872"/>
          <a:ext cx="8389765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1762125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139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563072" cy="1570186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smtClean="0">
                <a:solidFill>
                  <a:srgbClr val="9347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Фонд социальной защиты населения</a:t>
            </a:r>
            <a:endParaRPr lang="ru-RU" sz="2400" b="1" i="1" dirty="0">
              <a:solidFill>
                <a:srgbClr val="93475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204864"/>
            <a:ext cx="8147248" cy="4464496"/>
          </a:xfrm>
        </p:spPr>
        <p:txBody>
          <a:bodyPr>
            <a:normAutofit/>
          </a:bodyPr>
          <a:lstStyle/>
          <a:p>
            <a:pPr marL="0" marR="5715" lvl="1" indent="0" algn="ctr">
              <a:lnSpc>
                <a:spcPct val="100000"/>
              </a:lnSpc>
              <a:buNone/>
              <a:tabLst>
                <a:tab pos="2642235" algn="l"/>
                <a:tab pos="4764405" algn="l"/>
                <a:tab pos="6478905" algn="l"/>
              </a:tabLst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5715" lvl="1" indent="0" algn="ctr">
              <a:lnSpc>
                <a:spcPct val="100000"/>
              </a:lnSpc>
              <a:buNone/>
              <a:tabLst>
                <a:tab pos="2642235" algn="l"/>
                <a:tab pos="4764405" algn="l"/>
                <a:tab pos="6478905" algn="l"/>
              </a:tabLst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23528" y="1883728"/>
            <a:ext cx="8424936" cy="0"/>
          </a:xfrm>
          <a:prstGeom prst="line">
            <a:avLst/>
          </a:prstGeom>
          <a:ln w="25400">
            <a:solidFill>
              <a:srgbClr val="1F620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413423795"/>
              </p:ext>
            </p:extLst>
          </p:nvPr>
        </p:nvGraphicFramePr>
        <p:xfrm>
          <a:off x="107504" y="2276872"/>
          <a:ext cx="885698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906" y="188640"/>
            <a:ext cx="1762125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622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563072" cy="1143000"/>
          </a:xfrm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rgbClr val="9347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информационного взаимодействия Работодателя и Страховщика</a:t>
            </a:r>
            <a:endParaRPr lang="ru-RU" sz="2400" b="1" i="1" dirty="0">
              <a:solidFill>
                <a:srgbClr val="93475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32040" y="2060848"/>
            <a:ext cx="3816424" cy="4207872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получения </a:t>
            </a: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услуги посредством единого портала электронных услуг ОАИС руководителю 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необходимо:</a:t>
            </a:r>
          </a:p>
          <a:p>
            <a:pPr marL="0" indent="0" algn="just">
              <a:buNone/>
            </a:pPr>
            <a:endParaRPr lang="ru-RU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электронной цифровой подписи</a:t>
            </a:r>
          </a:p>
          <a:p>
            <a:pPr marL="0" indent="0" algn="just">
              <a:buNone/>
            </a:pPr>
            <a:endParaRPr lang="ru-RU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Авторизоваться на едином портале электронных услуг                         по адресу 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platform.gov.by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активировав личный кабинет физического лица</a:t>
            </a:r>
          </a:p>
          <a:p>
            <a:pPr marL="0" indent="0" algn="just">
              <a:buNone/>
            </a:pPr>
            <a:endParaRPr lang="ru-RU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Активировать личный кабинет организации (происходит автоматически)</a:t>
            </a:r>
          </a:p>
          <a:p>
            <a:pPr marL="0" marR="5715" lvl="1" indent="0" algn="ctr">
              <a:lnSpc>
                <a:spcPct val="100000"/>
              </a:lnSpc>
              <a:buNone/>
              <a:tabLst>
                <a:tab pos="2642235" algn="l"/>
                <a:tab pos="4764405" algn="l"/>
                <a:tab pos="6478905" algn="l"/>
              </a:tabLst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5715" lvl="1" indent="0" algn="ctr">
              <a:lnSpc>
                <a:spcPct val="100000"/>
              </a:lnSpc>
              <a:buNone/>
              <a:tabLst>
                <a:tab pos="2642235" algn="l"/>
                <a:tab pos="4764405" algn="l"/>
                <a:tab pos="6478905" algn="l"/>
              </a:tabLst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5715" lvl="1" indent="0" algn="ctr">
              <a:lnSpc>
                <a:spcPct val="100000"/>
              </a:lnSpc>
              <a:buNone/>
              <a:tabLst>
                <a:tab pos="2642235" algn="l"/>
                <a:tab pos="4764405" algn="l"/>
                <a:tab pos="6478905" algn="l"/>
              </a:tabLst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23528" y="2060848"/>
            <a:ext cx="8424936" cy="0"/>
          </a:xfrm>
          <a:prstGeom prst="line">
            <a:avLst/>
          </a:prstGeom>
          <a:ln w="25400">
            <a:solidFill>
              <a:srgbClr val="1F620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1762125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7504" y="2407920"/>
            <a:ext cx="468052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Важно!</a:t>
            </a:r>
            <a:r>
              <a:rPr lang="ru-RU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Информационное взаимодействие 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Работодателя и Страховщика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посредством ОАИС в автоматизированном режиме</a:t>
            </a:r>
          </a:p>
          <a:p>
            <a:pPr algn="just"/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Код услуги 3.64.01 «Дополнительное накопительное пенсионное страхование»</a:t>
            </a:r>
          </a:p>
          <a:p>
            <a:pPr algn="just"/>
            <a:endParaRPr lang="ru-RU" b="1" i="1" dirty="0" smtClean="0"/>
          </a:p>
          <a:p>
            <a:pPr algn="just"/>
            <a:endParaRPr lang="ru-RU" sz="1400" dirty="0" smtClean="0"/>
          </a:p>
          <a:p>
            <a:pPr algn="just"/>
            <a:endParaRPr lang="ru-RU" sz="1400" dirty="0"/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СМ РБ от 28 марта 2022 № 179 «Об информационном взаимодействии работодателя                           и страховщика»</a:t>
            </a:r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411398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274638"/>
            <a:ext cx="6419056" cy="1143000"/>
          </a:xfrm>
        </p:spPr>
        <p:txBody>
          <a:bodyPr>
            <a:normAutofit/>
          </a:bodyPr>
          <a:lstStyle/>
          <a:p>
            <a:r>
              <a:rPr lang="ru-RU" sz="2400" b="1" i="1" dirty="0">
                <a:solidFill>
                  <a:srgbClr val="9347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взаимодействия Работодателя </a:t>
            </a:r>
            <a:br>
              <a:rPr lang="ru-RU" sz="2400" b="1" i="1" dirty="0">
                <a:solidFill>
                  <a:srgbClr val="9347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>
                <a:solidFill>
                  <a:srgbClr val="9347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Страховщика!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8192191"/>
              </p:ext>
            </p:extLst>
          </p:nvPr>
        </p:nvGraphicFramePr>
        <p:xfrm>
          <a:off x="395537" y="1772816"/>
          <a:ext cx="8229600" cy="1972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116632"/>
            <a:ext cx="1656184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9552" y="4293096"/>
            <a:ext cx="813690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Важно!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взносы по договору  уплачиваются Страховщику единым платежом. Досрочная уплата страховых взносов за следующий месяц не допускается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1"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страхователей направляется в виде электронного документа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утвержденной форме посредством ОАИС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11339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1509</TotalTime>
  <Words>1226</Words>
  <Application>Microsoft Office PowerPoint</Application>
  <PresentationFormat>Экран (4:3)</PresentationFormat>
  <Paragraphs>251</Paragraphs>
  <Slides>21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Указ Президента Республики Беларусь  от 27.09.2021 № 367  «О добровольном страховании дополнительной накопительной пенсии»</vt:lpstr>
      <vt:lpstr>Участники системы  добровольного страхования  дополнительной накопительной пенсии</vt:lpstr>
      <vt:lpstr>Взаимодействие участников добровольного страхования дополнительной накопительной пенсии</vt:lpstr>
      <vt:lpstr>Работодатель</vt:lpstr>
      <vt:lpstr> Страховщик</vt:lpstr>
      <vt:lpstr> Страхователь</vt:lpstr>
      <vt:lpstr> Фонд социальной защиты населения</vt:lpstr>
      <vt:lpstr>Порядок информационного взаимодействия Работодателя и Страховщика</vt:lpstr>
      <vt:lpstr>Порядок взаимодействия Работодателя  и Страховщика!</vt:lpstr>
      <vt:lpstr>Порядок взаимодействия Работодателя  и Страховщика!</vt:lpstr>
      <vt:lpstr>Порядок взаимодействия Работодателя  и Страховщика!</vt:lpstr>
      <vt:lpstr>Важно для Работодателя!</vt:lpstr>
      <vt:lpstr>Порядок информационного взаимодействия Работодателя и ФСЗН</vt:lpstr>
      <vt:lpstr>Особенности взаимодействия Работодателя и ФСЗН</vt:lpstr>
      <vt:lpstr>Отчет 4-Фонд (установлен Постановлением Министерства труда и социальной защиты Республики Беларусь от 01.12.2021 № 85  «О ведомственной отчетности на 2022 год»)</vt:lpstr>
      <vt:lpstr>Порядок заполнения раздела  V «Справочная информация»</vt:lpstr>
      <vt:lpstr>Особенности взаимодействия!</vt:lpstr>
      <vt:lpstr>Коды ошибок*</vt:lpstr>
      <vt:lpstr>Важно для работодателя!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Бобков Виталий Арсеньевич</dc:creator>
  <cp:lastModifiedBy>Славников Сергей Викторович</cp:lastModifiedBy>
  <cp:revision>148</cp:revision>
  <dcterms:created xsi:type="dcterms:W3CDTF">2022-06-23T08:50:21Z</dcterms:created>
  <dcterms:modified xsi:type="dcterms:W3CDTF">2022-11-09T09:31:25Z</dcterms:modified>
</cp:coreProperties>
</file>